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66" r:id="rId4"/>
    <p:sldId id="264" r:id="rId5"/>
    <p:sldId id="268" r:id="rId6"/>
    <p:sldId id="267" r:id="rId7"/>
    <p:sldId id="270" r:id="rId8"/>
    <p:sldId id="269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790" autoAdjust="0"/>
  </p:normalViewPr>
  <p:slideViewPr>
    <p:cSldViewPr snapToGrid="0">
      <p:cViewPr varScale="1">
        <p:scale>
          <a:sx n="60" d="100"/>
          <a:sy n="60" d="100"/>
        </p:scale>
        <p:origin x="11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603A0-E01C-4B5E-A951-C97A28018854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D4068-53AE-4391-BF51-D02548582D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386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D4068-53AE-4391-BF51-D02548582D2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897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D4068-53AE-4391-BF51-D02548582D2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857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редевелопмент – это процесс вторичного, комплексного развития территории, её «перерождения», процесс преобразования уже имеющихся на территории объектов недвижимости в исключительно новые, в том числе с изменением их функционального назначения [1].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 любого редевелопмента – повышение стоимости земельного участка. Стоимость земли напрямую зависит от имеющегося на ней улучшения.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D4068-53AE-4391-BF51-D02548582D2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33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D4068-53AE-4391-BF51-D02548582D2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797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D4068-53AE-4391-BF51-D02548582D2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411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50 зон,</a:t>
            </a:r>
            <a:r>
              <a:rPr lang="ru-RU" baseline="0" dirty="0" smtClean="0"/>
              <a:t> что составляет 15 633 га, из которых 12 </a:t>
            </a:r>
            <a:r>
              <a:rPr lang="ru-RU" baseline="0" dirty="0" err="1" smtClean="0"/>
              <a:t>райнов</a:t>
            </a:r>
            <a:r>
              <a:rPr lang="ru-RU" baseline="0" dirty="0" smtClean="0"/>
              <a:t> = 5,8 тыс. га предназначены  под редевелопмент. </a:t>
            </a:r>
          </a:p>
          <a:p>
            <a:r>
              <a:rPr lang="ru-RU" baseline="0" dirty="0" smtClean="0"/>
              <a:t>Величина зон, в которых осуществляется редевелопмент увеличилась с 7,6 % до 14, 2% в период с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D4068-53AE-4391-BF51-D02548582D2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433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D4068-53AE-4391-BF51-D02548582D2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00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Разработка финансовых рычагов –</a:t>
            </a:r>
            <a:r>
              <a:rPr lang="ru-RU" baseline="0" dirty="0" smtClean="0"/>
              <a:t> снижение налоговых ставок, компенсация расходов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D4068-53AE-4391-BF51-D02548582D2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252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6E31-FF9C-4BD7-B146-CC4768690EDA}" type="datetime1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6BA2-24E8-45AD-A691-82FB0F8FFB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875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EECE9-A305-4AD9-8F36-3A5F818A6C0B}" type="datetime1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6BA2-24E8-45AD-A691-82FB0F8FFB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2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BB04-35A3-4F70-9483-EA1B06A0CE92}" type="datetime1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6BA2-24E8-45AD-A691-82FB0F8FFB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704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863E3-2717-4CA8-9D72-D249E79AA646}" type="datetime1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6BA2-24E8-45AD-A691-82FB0F8FFB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39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1170-9013-45CA-AA15-E736AC7E4B9E}" type="datetime1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6BA2-24E8-45AD-A691-82FB0F8FFB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198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DE58-E9DD-406D-94E3-C0A5118A44B8}" type="datetime1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6BA2-24E8-45AD-A691-82FB0F8FFB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072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C47B-3F4E-4663-81CC-DFA6AA67814D}" type="datetime1">
              <a:rPr lang="ru-RU" smtClean="0"/>
              <a:pPr/>
              <a:t>17.05.2017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6BA2-24E8-45AD-A691-82FB0F8FFB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643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B925-2922-4EEA-94A7-8D1862F6D1CC}" type="datetime1">
              <a:rPr lang="ru-RU" smtClean="0"/>
              <a:pPr/>
              <a:t>17.05.2017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6BA2-24E8-45AD-A691-82FB0F8FFB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45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69F4-EC24-455D-92FB-871A1B18B44C}" type="datetime1">
              <a:rPr lang="ru-RU" smtClean="0"/>
              <a:pPr/>
              <a:t>17.05.2017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6BA2-24E8-45AD-A691-82FB0F8FFB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618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A4F4-6FED-459B-B634-8BEE68275B40}" type="datetime1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6BA2-24E8-45AD-A691-82FB0F8FFB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268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E40-B6AE-4ABD-AFF0-BD70C16669B3}" type="datetime1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6BA2-24E8-45AD-A691-82FB0F8FFB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837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F6FC5-9295-463D-8850-942AE93654CF}" type="datetime1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56BA2-24E8-45AD-A691-82FB0F8FFB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98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2" r="24666" b="12620"/>
          <a:stretch/>
        </p:blipFill>
        <p:spPr>
          <a:xfrm>
            <a:off x="278643" y="547467"/>
            <a:ext cx="4928470" cy="57681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46692" y="989086"/>
            <a:ext cx="7145308" cy="3149777"/>
          </a:xfrm>
        </p:spPr>
        <p:txBody>
          <a:bodyPr>
            <a:normAutofit fontScale="90000"/>
          </a:bodyPr>
          <a:lstStyle/>
          <a:p>
            <a:r>
              <a:rPr lang="ru-RU" sz="5300" b="1" spc="-7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РЕДЕВЕЛОПМЕНТА </a:t>
            </a:r>
            <a:br>
              <a:rPr lang="ru-RU" sz="5300" b="1" spc="-7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spc="-7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САНКТ-ПЕТЕРБУРГЕ</a:t>
            </a:r>
            <a:r>
              <a:rPr lang="ru-RU" b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spc="-7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31998" y="5270267"/>
            <a:ext cx="6901218" cy="997257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студент группы 137432/2801 П.В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Попова 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руководитель, к.э.н., доц. С.В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Пупенцова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07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вправо 9"/>
          <p:cNvSpPr/>
          <p:nvPr/>
        </p:nvSpPr>
        <p:spPr>
          <a:xfrm rot="5400000">
            <a:off x="2966551" y="1552321"/>
            <a:ext cx="776507" cy="405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2962577" y="3771201"/>
            <a:ext cx="776507" cy="405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0657"/>
            <a:ext cx="10515600" cy="98600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6BA2-24E8-45AD-A691-82FB0F8FFB28}" type="slidenum">
              <a:rPr lang="ru-RU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38200" y="906309"/>
            <a:ext cx="5033211" cy="5114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первичных данных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8199" y="4362023"/>
            <a:ext cx="5033212" cy="134340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проблем реализации проектов редевелопмента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8199" y="2151270"/>
            <a:ext cx="5033212" cy="16025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редевелопмента как направления деятельности по преобразованию объектов недвижимости и территорий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01853" y="855184"/>
            <a:ext cx="4764505" cy="485024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IV.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Обозначение особенностей редевелопмента промышленных территорий Санкт–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етербурга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5871411" y="4831155"/>
            <a:ext cx="930442" cy="414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57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0657"/>
            <a:ext cx="10515600" cy="9860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РЕДЕВЕЛОПМЕНТ КАК НАПРАВЛЕНИЕ ДЕЯТЕЛЬНОСТИ ПО ПРЕОБРАЗОВАНИЮ ОБЪЕКТОВ НЕДВИЖИМОСТИ И ТЕРРИТОРИЙ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6BA2-24E8-45AD-A691-82FB0F8FFB28}" type="slidenum">
              <a:rPr lang="ru-RU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8200" y="1746695"/>
            <a:ext cx="3429000" cy="40605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РЕДЕВЕЛОПМЕНТ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09608" y="993054"/>
            <a:ext cx="5033211" cy="93044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повышение стоимости земельного участка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09606" y="2013099"/>
            <a:ext cx="5033211" cy="93044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объема работ: полный, частичный, поверхностный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09606" y="3033144"/>
            <a:ext cx="5033211" cy="152110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Преимущество инвесторов – возведение объекта на участке, ранее занятом промышленным предприятием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709607" y="4660532"/>
            <a:ext cx="5033211" cy="152110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Преимущество города– восстановлений территорий, улучшение внешнего вида, организация рабочих мест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20466560">
            <a:off x="4579980" y="1687842"/>
            <a:ext cx="1811029" cy="3617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20987402">
            <a:off x="4675628" y="2618863"/>
            <a:ext cx="1811029" cy="3617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636991" y="3725713"/>
            <a:ext cx="1811029" cy="3617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914795">
            <a:off x="4529372" y="4899863"/>
            <a:ext cx="1811029" cy="3617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31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147" y="501059"/>
            <a:ext cx="3772922" cy="264104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674" y="58386"/>
            <a:ext cx="7749324" cy="5706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реализации проектов РЕДЕВЕЛОПМЕНТА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6BA2-24E8-45AD-A691-82FB0F8FFB28}" type="slidenum">
              <a:rPr lang="ru-RU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3839" y="1295463"/>
            <a:ext cx="3409516" cy="81806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инженерных сетей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49160" y="4217407"/>
            <a:ext cx="3265088" cy="107716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Сложность освобождения площадей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5943" y="3404131"/>
            <a:ext cx="3398464" cy="136163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издержки на перенос производства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31335" y="5372713"/>
            <a:ext cx="3282913" cy="85757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парковки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4891" y="2196939"/>
            <a:ext cx="3409516" cy="109459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экспертных заключений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4891" y="4859424"/>
            <a:ext cx="3398463" cy="137086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Близость промышленных объектов, ж/д путей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49160" y="1295463"/>
            <a:ext cx="3282914" cy="18103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Наличие на территориях редевелопмента объектов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Минобороны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149159" y="3212140"/>
            <a:ext cx="3282913" cy="8899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Слабое участие городских властей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7530054" y="2896672"/>
            <a:ext cx="1828800" cy="630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408" y="3642072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2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304" y="13923"/>
            <a:ext cx="10515600" cy="98600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РАЗВИТИЯ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РЕДЕВЕЛОПМЕНТА ПРОМЫШЛЕННЫХ ТЕРРИТОРИЙ САНКТ–ПЕТЕРБУРГА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6BA2-24E8-45AD-A691-82FB0F8FFB28}" type="slidenum">
              <a:rPr lang="ru-RU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9336" y="1700463"/>
            <a:ext cx="2674553" cy="321489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диничные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проекты, осуществляемые впервые с момента появления частной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4311" y="1343613"/>
            <a:ext cx="2715598" cy="355892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Заявленные проекты приостановлены в виду кризиса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04549" y="3027171"/>
            <a:ext cx="5594681" cy="180756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заявленные в посткризисный период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продолжающие свою реализацию на данный момент</a:t>
            </a:r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6304549" y="703390"/>
            <a:ext cx="5594681" cy="2214118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373 «О внесении изменений в Градостроительный кодекс РФ»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481264" y="5336201"/>
            <a:ext cx="11417965" cy="6379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4572" y="5140300"/>
            <a:ext cx="103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1991 год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879789" y="5025877"/>
            <a:ext cx="102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44311" y="5151535"/>
            <a:ext cx="102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2005 год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07874" y="5140300"/>
            <a:ext cx="102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2008 год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60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6BA2-24E8-45AD-A691-82FB0F8FFB2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3" name="Рисунок 2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956" t="23632" r="52677" b="12479"/>
          <a:stretch/>
        </p:blipFill>
        <p:spPr bwMode="auto">
          <a:xfrm>
            <a:off x="834188" y="575231"/>
            <a:ext cx="6448927" cy="5412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120414" y="262634"/>
            <a:ext cx="3723572" cy="102073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производственных зон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20414" y="1559457"/>
            <a:ext cx="3723572" cy="88688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15 633 га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120414" y="2698309"/>
            <a:ext cx="3723572" cy="90158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районов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20414" y="3851868"/>
            <a:ext cx="3723572" cy="100888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5,8 тыс. га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20414" y="5201484"/>
            <a:ext cx="3723572" cy="114110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с 2012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2016 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7,6% до 14,2 %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362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6BA2-24E8-45AD-A691-82FB0F8FFB28}" type="slidenum">
              <a:rPr lang="ru-RU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0855" y="770020"/>
            <a:ext cx="4871883" cy="16692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ЖИЛОГО НАЗНАЧЕНИЯ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(Преобладают)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0190" y="2614863"/>
            <a:ext cx="5120799" cy="35667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заводов «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Электросила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Вагонмаш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«Пигмент», «Светлана», «Климов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algn="ctr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вдоль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Октябрьской набережной и на Дальневосточном пр., на пр.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Обуховской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обороны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91726" y="770019"/>
            <a:ext cx="5506449" cy="16692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КОММЕРЧЕСКОГО НАЗНАЧЕНИЯ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33573" y="2614002"/>
            <a:ext cx="5622754" cy="356763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редевелопмент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завода «Красный треугольник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завода «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Петрозавод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26647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>
            <a:stCxn id="14" idx="2"/>
          </p:cNvCxnSpPr>
          <p:nvPr/>
        </p:nvCxnSpPr>
        <p:spPr>
          <a:xfrm>
            <a:off x="5706406" y="1607635"/>
            <a:ext cx="0" cy="29001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6BA2-24E8-45AD-A691-82FB0F8FFB28}" type="slidenum">
              <a:rPr lang="ru-RU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4505" y="1042505"/>
            <a:ext cx="2052022" cy="39947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Низкие темпы перепрофилирования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23956" y="158851"/>
            <a:ext cx="3764900" cy="144878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финансовых рычагов, снижающих давление на девелопера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23956" y="1848204"/>
            <a:ext cx="3673729" cy="235649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методики  индивидуальной для каждого объекта редевелопмента с целью достижения компромисса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18816" y="4389339"/>
            <a:ext cx="3678869" cy="189408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основных статей затрат на предпроектной стадии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2486527" y="2680419"/>
            <a:ext cx="1312505" cy="517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31744" y="2280309"/>
            <a:ext cx="1122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710863" y="162705"/>
            <a:ext cx="3240505" cy="18576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предпринимательства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772952" y="2274910"/>
            <a:ext cx="3078153" cy="18576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исторического облика города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772952" y="4387115"/>
            <a:ext cx="3078153" cy="177843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иностранных инвесторов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/>
          <p:cNvCxnSpPr>
            <a:stCxn id="15" idx="3"/>
          </p:cNvCxnSpPr>
          <p:nvPr/>
        </p:nvCxnSpPr>
        <p:spPr>
          <a:xfrm flipV="1">
            <a:off x="7497685" y="883243"/>
            <a:ext cx="1213178" cy="21432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5" idx="3"/>
          </p:cNvCxnSpPr>
          <p:nvPr/>
        </p:nvCxnSpPr>
        <p:spPr>
          <a:xfrm flipV="1">
            <a:off x="7497685" y="3026452"/>
            <a:ext cx="1213178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5" idx="3"/>
          </p:cNvCxnSpPr>
          <p:nvPr/>
        </p:nvCxnSpPr>
        <p:spPr>
          <a:xfrm>
            <a:off x="7497685" y="3026453"/>
            <a:ext cx="1213178" cy="232382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09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8450" y="2187574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6BA2-24E8-45AD-A691-82FB0F8FFB28}" type="slidenum">
              <a:rPr lang="ru-RU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01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440</Words>
  <Application>Microsoft Office PowerPoint</Application>
  <PresentationFormat>Широкоэкранный</PresentationFormat>
  <Paragraphs>77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Тема Office</vt:lpstr>
      <vt:lpstr>РАЗВИТИЕ РЕДЕВЕЛОПМЕНТА  В САНКТ-ПЕТЕРБУРГЕ </vt:lpstr>
      <vt:lpstr>ЭТАПЫ РАБОТЫ</vt:lpstr>
      <vt:lpstr>РЕДЕВЕЛОПМЕНТ КАК НАПРАВЛЕНИЕ ДЕЯТЕЛЬНОСТИ ПО ПРЕОБРАЗОВАНИЮ ОБЪЕКТОВ НЕДВИЖИМОСТИ И ТЕРРИТОРИЙ</vt:lpstr>
      <vt:lpstr>Презентация PowerPoint</vt:lpstr>
      <vt:lpstr>ЭТАПЫ РАЗВИТИЯ РЕДЕВЕЛОПМЕНТА ПРОМЫШЛЕННЫХ ТЕРРИТОРИЙ САНКТ–ПЕТЕРБУРГА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ЧУВСТВИТЕЛЬНОСТИ ПРИ ОЦЕНКЕ ОБЪЕКТОВ НЕДВИЖИМОСТИ</dc:title>
  <dc:creator>Полина Попова</dc:creator>
  <cp:lastModifiedBy>Полина Попова</cp:lastModifiedBy>
  <cp:revision>56</cp:revision>
  <dcterms:created xsi:type="dcterms:W3CDTF">2016-11-06T16:10:23Z</dcterms:created>
  <dcterms:modified xsi:type="dcterms:W3CDTF">2017-05-17T20:06:54Z</dcterms:modified>
</cp:coreProperties>
</file>