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9" r:id="rId8"/>
    <p:sldId id="270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9544" y="789709"/>
            <a:ext cx="10266219" cy="5465619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Собянина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И.Д.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Фролова Н.В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 ПРЕДПРИЯТИЙ И ЕГО ВЛИЯНИЕ НА КОНКУРЕНТОСПОСОБНОСТЬ ЭКОНОМИКИ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Пермский государственный национальный исследовательский университет, 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nvf_psu@mail.ru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800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результате была получена значимая модель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ru-RU" sz="2800">
                                <a:latin typeface="Cambria Math" panose="02040503050406030204" pitchFamily="18" charset="0"/>
                              </a:rPr>
                              <m:t>tj</m:t>
                            </m:r>
                          </m:sub>
                        </m:sSub>
                      </m:e>
                      <m:sup>
                        <m:r>
                          <m:rPr>
                            <m:sty m:val="p"/>
                          </m:rPr>
                          <a:rPr lang="ru-RU" sz="2800">
                            <a:latin typeface="Cambria Math" panose="02040503050406030204" pitchFamily="18" charset="0"/>
                          </a:rPr>
                          <m:t>w</m:t>
                        </m:r>
                      </m:sup>
                    </m:sSup>
                    <m:r>
                      <a:rPr lang="ru-RU" sz="280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>
                            <a:latin typeface="Cambria Math" panose="02040503050406030204" pitchFamily="18" charset="0"/>
                          </a:rPr>
                          <m:t>0,0755653</m:t>
                        </m:r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ru-RU" sz="280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</m:acc>
                          </m:e>
                          <m:sup>
                            <m:r>
                              <m:rPr>
                                <m:sty m:val="p"/>
                              </m:rPr>
                              <a:rPr lang="ru-RU" sz="2800">
                                <a:latin typeface="Cambria Math" panose="02040503050406030204" pitchFamily="18" charset="0"/>
                              </a:rPr>
                              <m:t>w</m:t>
                            </m:r>
                          </m:sup>
                        </m:sSup>
                      </m:e>
                      <m:sub>
                        <m:r>
                          <m:rPr>
                            <m:sty m:val="p"/>
                          </m:rPr>
                          <a:rPr lang="ru-RU" sz="2800">
                            <a:latin typeface="Cambria Math" panose="02040503050406030204" pitchFamily="18" charset="0"/>
                          </a:rPr>
                          <m:t>tj</m:t>
                        </m:r>
                      </m:sub>
                    </m:sSub>
                    <m:r>
                      <a:rPr lang="ru-RU" sz="2800">
                        <a:latin typeface="Cambria Math" panose="02040503050406030204" pitchFamily="18" charset="0"/>
                      </a:rPr>
                      <m:t>+0,901636</m:t>
                    </m:r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18" t="-15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679" y="3355032"/>
            <a:ext cx="9976689" cy="350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30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67305"/>
            <a:ext cx="8899803" cy="4007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зависимость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коэффициентом кластеризации отрасли и уровнем экономического развития была выявлена и является положительной. </a:t>
            </a:r>
          </a:p>
        </p:txBody>
      </p:sp>
    </p:spTree>
    <p:extLst>
      <p:ext uri="{BB962C8B-B14F-4D97-AF65-F5344CB8AC3E}">
        <p14:creationId xmlns:p14="http://schemas.microsoft.com/office/powerpoint/2010/main" val="2721938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455" y="602673"/>
            <a:ext cx="10661072" cy="6089072"/>
          </a:xfrm>
        </p:spPr>
        <p:txBody>
          <a:bodyPr>
            <a:noAutofit/>
          </a:bodyPr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Возможно, для определения уровня кластеризации необходимо использовать другие коэффициенты, например, измерять кластеризацию не по виду экономической деятельности, а по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подотрасли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Небольшой объем выборки не позволяет в полной мере говорить об адекватности модели, тем более, что большинство использованных тестов являются асимптотическими, в дальнейшем с увеличением объема выборки возможно уточнение модели;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выборку попали годы, в которые происходила ситуация экономического кризиса;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Возможно, для отображения эффективности применения кластерной политики необходимо использовать другой коэффициент, например, доля рынка, занимаемая определенной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подотраслью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региона;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с кластерами предприятий является достаточно исключительным явлением, и возможно, что каждый кластер нужно рассматривать и описывать индивидуально.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221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0"/>
            <a:ext cx="1155469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используются несколько видов моделей для описания кластеров: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одноагентные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многоагентные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модели, динамические модели, эконометрические модели. Последние представлены в очень небольшом количестве.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настоящий момент еще не сформировалось  какого-либо единого стандартного подхода к моделированию кластеров. Это связано со следующими факторами: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кластера предприятий – это уникальный процесс, пока нет единых подходов, с помощью которых можно было бы сформировать кластер предприятий;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Кластеры предприятий попали в поле зрения ученых не так давно, это достаточно новое явление в экономике;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Возникают сложности с определением границ кластера и как следствие с его идентификацией в принципе;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кластер предприятий – это в первую очередь совокупность различных юридически независимых друг от друга предприятий, вся информация о кластерах является коммерческой тайной, как каждого из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придприятий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-участников, так и всего кластера. Одним из главных конкурентных преимуществ кластера является как раз распространение информации внутри группы участников, которые стараются избежать ее утечки вовне.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Публикуемая в открытых данных информация не позволяет получить исчерпывающую информацию о  существующих кластерах</a:t>
            </a:r>
          </a:p>
        </p:txBody>
      </p:sp>
    </p:spTree>
    <p:extLst>
      <p:ext uri="{BB962C8B-B14F-4D97-AF65-F5344CB8AC3E}">
        <p14:creationId xmlns:p14="http://schemas.microsoft.com/office/powerpoint/2010/main" val="2557675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727" y="436418"/>
            <a:ext cx="11596255" cy="642158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онкурентоспособность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 как место субъекта в национальной экономике относительно других, определяемое наличием на его территории конкурентоспособных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отраслей/отрасли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Лучшее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кластеров “с самим характером конкуренции” по сравнению с отдельными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отраслями (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М.Портер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региональную конкурентоспособность как положение региона, обусловленное существованием на его территории кластеров. 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405745" y="2244436"/>
            <a:ext cx="1080655" cy="9559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4405745" y="4350327"/>
            <a:ext cx="1080655" cy="9559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618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036" y="457200"/>
            <a:ext cx="11679382" cy="6255327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Кластеры являются сложными системами, поэтому для них не существует какого-то одного универсального способа описания.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 обладает своими неповторимыми свойствами, так как само образование кластера основано на сочетании уникальных условий, что и делает данную форму интеграции конкурентоспособной.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Отсюда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многообразие экономико-математических моделей кластера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Найденов Н. Д.,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Спрягин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И.,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Новокшонова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 Н. Экономико-математические модели кластера // СИСП, 2015, 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9].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58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моделей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24891"/>
            <a:ext cx="11514666" cy="4316471"/>
          </a:xfrm>
        </p:spPr>
        <p:txBody>
          <a:bodyPr>
            <a:noAutofit/>
          </a:bodyPr>
          <a:lstStyle/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одноагентные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многоагентные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модели,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многомерного статистического анализа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эконометрические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модели. 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37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05" y="510147"/>
            <a:ext cx="11922115" cy="634785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630780" y="510149"/>
            <a:ext cx="61601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Выявлена ли зависимость между уровнем экономической активности региона и, как следствие, положительного экономического результата региона относительно других регионов (подразумевается, что прирост ВРП выше, чем по стране) и степенью кластеризации региона?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55675" y="3684073"/>
            <a:ext cx="3300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знаку будет положительной?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2505" y="510147"/>
            <a:ext cx="45238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кластерной политики не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 для региона, их применение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дальнейшем вряд ли сможет дать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органам власти необходимо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искать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подходы для роста экономики региона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36694" y="5542092"/>
            <a:ext cx="69542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кластерной политики в дальнейшем будут эффективны для региона, а проведение данной политики приведет к росту экономики региона.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2505" y="2991574"/>
            <a:ext cx="42591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мер кластерной политики в дальнейшем может способствовать снижению экономической активности региона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85011" y="5293895"/>
            <a:ext cx="4066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эконометрической модели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люс 10"/>
          <p:cNvSpPr/>
          <p:nvPr/>
        </p:nvSpPr>
        <p:spPr>
          <a:xfrm>
            <a:off x="9312442" y="2449141"/>
            <a:ext cx="744008" cy="542433"/>
          </a:xfrm>
          <a:prstGeom prst="mathPl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Минус 11"/>
          <p:cNvSpPr/>
          <p:nvPr/>
        </p:nvSpPr>
        <p:spPr>
          <a:xfrm>
            <a:off x="4620127" y="1612235"/>
            <a:ext cx="794086" cy="922142"/>
          </a:xfrm>
          <a:prstGeom prst="mathMin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люс 12"/>
          <p:cNvSpPr/>
          <p:nvPr/>
        </p:nvSpPr>
        <p:spPr>
          <a:xfrm>
            <a:off x="9058804" y="4678653"/>
            <a:ext cx="744008" cy="542433"/>
          </a:xfrm>
          <a:prstGeom prst="mathPl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Минус 13"/>
          <p:cNvSpPr/>
          <p:nvPr/>
        </p:nvSpPr>
        <p:spPr>
          <a:xfrm>
            <a:off x="4620127" y="4027727"/>
            <a:ext cx="794086" cy="922142"/>
          </a:xfrm>
          <a:prstGeom prst="mathMin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343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Данные для модели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45673"/>
            <a:ext cx="9422630" cy="44265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проведено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панельных данных, представленных на официальном сайте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Росстата.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показателей производился по регионам ПФО за период с 2004 по 2015 годы.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исходных данных взяты данные по показателю ВРП по тем видам деятельности регионов, для которых рассчитанный коэффициент кластеризации выше единицы.</a:t>
            </a:r>
          </a:p>
        </p:txBody>
      </p:sp>
    </p:spTree>
    <p:extLst>
      <p:ext uri="{BB962C8B-B14F-4D97-AF65-F5344CB8AC3E}">
        <p14:creationId xmlns:p14="http://schemas.microsoft.com/office/powerpoint/2010/main" val="2664248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984583"/>
              </p:ext>
            </p:extLst>
          </p:nvPr>
        </p:nvGraphicFramePr>
        <p:xfrm>
          <a:off x="436418" y="955960"/>
          <a:ext cx="9310255" cy="10957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0108">
                  <a:extLst>
                    <a:ext uri="{9D8B030D-6E8A-4147-A177-3AD203B41FA5}">
                      <a16:colId xmlns:a16="http://schemas.microsoft.com/office/drawing/2014/main" val="854721669"/>
                    </a:ext>
                  </a:extLst>
                </a:gridCol>
                <a:gridCol w="3091005">
                  <a:extLst>
                    <a:ext uri="{9D8B030D-6E8A-4147-A177-3AD203B41FA5}">
                      <a16:colId xmlns:a16="http://schemas.microsoft.com/office/drawing/2014/main" val="1177187802"/>
                    </a:ext>
                  </a:extLst>
                </a:gridCol>
                <a:gridCol w="3089142">
                  <a:extLst>
                    <a:ext uri="{9D8B030D-6E8A-4147-A177-3AD203B41FA5}">
                      <a16:colId xmlns:a16="http://schemas.microsoft.com/office/drawing/2014/main" val="3760869447"/>
                    </a:ext>
                  </a:extLst>
                </a:gridCol>
              </a:tblGrid>
              <a:tr h="305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Расшифровка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Регионы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7251780"/>
                  </a:ext>
                </a:extLst>
              </a:tr>
              <a:tr h="628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A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Лесное и сельское хозяйство, охота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Марий Эл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7629543"/>
                  </a:ext>
                </a:extLst>
              </a:tr>
              <a:tr h="628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</a:t>
                      </a: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Добыча ископаемых полезной группы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Оренбургская область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8907757"/>
                  </a:ext>
                </a:extLst>
              </a:tr>
              <a:tr h="9501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D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обрабатывающей отрасли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Нижегородская область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Пермский край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Башкортостан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7087398"/>
                  </a:ext>
                </a:extLst>
              </a:tr>
              <a:tr h="628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E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и распределение газа, электроэнергии и воды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Саратовская область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5627197"/>
                  </a:ext>
                </a:extLst>
              </a:tr>
              <a:tr h="305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I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транспорт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Ульяновская область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2832125"/>
                  </a:ext>
                </a:extLst>
              </a:tr>
              <a:tr h="305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M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в сфере образования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Марий Эл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6973096"/>
                  </a:ext>
                </a:extLst>
              </a:tr>
              <a:tr h="9501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N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в сфере здравоохранения, предоставления соцуслуг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Кировская область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013713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51362" y="161788"/>
            <a:ext cx="7038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Моделирование степени региональной кластеризации в зависимости от удельного веса доминирующей отрасли</a:t>
            </a:r>
          </a:p>
        </p:txBody>
      </p:sp>
    </p:spTree>
    <p:extLst>
      <p:ext uri="{BB962C8B-B14F-4D97-AF65-F5344CB8AC3E}">
        <p14:creationId xmlns:p14="http://schemas.microsoft.com/office/powerpoint/2010/main" val="2717935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945" y="145473"/>
            <a:ext cx="11367655" cy="211974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Анализ данных за 2004-2015 годы позволил определить </a:t>
            </a:r>
            <a:r>
              <a:rPr lang="ru-RU">
                <a:solidFill>
                  <a:schemeClr val="tx1"/>
                </a:solidFill>
              </a:rPr>
              <a:t>интервалы </a:t>
            </a:r>
            <a:r>
              <a:rPr lang="ru-RU" smtClean="0">
                <a:solidFill>
                  <a:schemeClr val="tx1"/>
                </a:solidFill>
              </a:rPr>
              <a:t>индикативных </a:t>
            </a:r>
            <a:r>
              <a:rPr lang="ru-RU" dirty="0">
                <a:solidFill>
                  <a:schemeClr val="tx1"/>
                </a:solidFill>
              </a:rPr>
              <a:t>значений кластеризации </a:t>
            </a:r>
            <a:r>
              <a:rPr lang="en-US" dirty="0" smtClean="0">
                <a:solidFill>
                  <a:schemeClr val="tx1"/>
                </a:solidFill>
              </a:rPr>
              <a:t>W</a:t>
            </a:r>
            <a:r>
              <a:rPr lang="en-US" baseline="-25000" dirty="0" smtClean="0">
                <a:solidFill>
                  <a:schemeClr val="tx1"/>
                </a:solidFill>
              </a:rPr>
              <a:t>i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 всем отраслям, которые приведены в таблице выше.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146319"/>
              </p:ext>
            </p:extLst>
          </p:nvPr>
        </p:nvGraphicFramePr>
        <p:xfrm>
          <a:off x="677334" y="2265221"/>
          <a:ext cx="8596843" cy="4640724"/>
        </p:xfrm>
        <a:graphic>
          <a:graphicData uri="http://schemas.openxmlformats.org/drawingml/2006/table">
            <a:tbl>
              <a:tblPr firstRow="1" firstCol="1" bandRow="1"/>
              <a:tblGrid>
                <a:gridCol w="2888539">
                  <a:extLst>
                    <a:ext uri="{9D8B030D-6E8A-4147-A177-3AD203B41FA5}">
                      <a16:colId xmlns:a16="http://schemas.microsoft.com/office/drawing/2014/main" val="3385158830"/>
                    </a:ext>
                  </a:extLst>
                </a:gridCol>
                <a:gridCol w="2854152">
                  <a:extLst>
                    <a:ext uri="{9D8B030D-6E8A-4147-A177-3AD203B41FA5}">
                      <a16:colId xmlns:a16="http://schemas.microsoft.com/office/drawing/2014/main" val="3950138159"/>
                    </a:ext>
                  </a:extLst>
                </a:gridCol>
                <a:gridCol w="2854152">
                  <a:extLst>
                    <a:ext uri="{9D8B030D-6E8A-4147-A177-3AD203B41FA5}">
                      <a16:colId xmlns:a16="http://schemas.microsoft.com/office/drawing/2014/main" val="2207518781"/>
                    </a:ext>
                  </a:extLst>
                </a:gridCol>
              </a:tblGrid>
              <a:tr h="515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 W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W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862409"/>
                  </a:ext>
                </a:extLst>
              </a:tr>
              <a:tr h="515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4,178144034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5,215039166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656262"/>
                  </a:ext>
                </a:extLst>
              </a:tr>
              <a:tr h="515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</a:t>
                      </a: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10,04042222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11,69516746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86329"/>
                  </a:ext>
                </a:extLst>
              </a:tr>
              <a:tr h="515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16,48221521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18,93979471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2875138"/>
                  </a:ext>
                </a:extLst>
              </a:tr>
              <a:tr h="515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3,503938317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4,219141192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864590"/>
                  </a:ext>
                </a:extLst>
              </a:tr>
              <a:tr h="515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9,485935786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10,42450336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6045009"/>
                  </a:ext>
                </a:extLst>
              </a:tr>
              <a:tr h="515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4,023014601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6,023847761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6949412"/>
                  </a:ext>
                </a:extLst>
              </a:tr>
              <a:tr h="515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2,824167526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3,362402577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296863"/>
                  </a:ext>
                </a:extLst>
              </a:tr>
              <a:tr h="515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3,480392648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4,282662156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7487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666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0" y="0"/>
          <a:ext cx="2190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Уравнение" r:id="rId3" imgW="215619" imgH="266353" progId="Equation.3">
                  <p:embed/>
                </p:oleObj>
              </mc:Choice>
              <mc:Fallback>
                <p:oleObj name="Уравнение" r:id="rId3" imgW="215619" imgH="26635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9075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537" y="1106907"/>
            <a:ext cx="11645203" cy="372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37778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317</TotalTime>
  <Words>728</Words>
  <Application>Microsoft Office PowerPoint</Application>
  <PresentationFormat>Широкоэкранный</PresentationFormat>
  <Paragraphs>96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Trebuchet MS</vt:lpstr>
      <vt:lpstr>Wingdings 3</vt:lpstr>
      <vt:lpstr>Аспект</vt:lpstr>
      <vt:lpstr>Уравнение</vt:lpstr>
      <vt:lpstr>   Собянина И.Д. , Фролова Н.В.     КЛАСТЕР ПРЕДПРИЯТИЙ И ЕГО ВЛИЯНИЕ НА КОНКУРЕНТОСПОСОБНОСТЬ ЭКОНОМИКИ РЕГИОНА   Пермский государственный национальный исследовательский университет, nvf_psu@mail.ru </vt:lpstr>
      <vt:lpstr>Конкурентоспособность региона как место субъекта в национальной экономике относительно других, определяемое наличием на его территории конкурентоспособных отраслей/отрасли    Лучшее согласование кластеров “с самим характером конкуренции” по сравнению с отдельными отраслями (М.Портер)  Предлагается определять региональную конкурентоспособность как положение региона, обусловленное существованием на его территории кластеров.   </vt:lpstr>
      <vt:lpstr>Презентация PowerPoint</vt:lpstr>
      <vt:lpstr>Виды моделей</vt:lpstr>
      <vt:lpstr>Презентация PowerPoint</vt:lpstr>
      <vt:lpstr>Данные для модели</vt:lpstr>
      <vt:lpstr>Презентация PowerPoint</vt:lpstr>
      <vt:lpstr>Анализ данных за 2004-2015 годы позволил определить интервалы индикативных значений кластеризации Wi по всем отраслям, которые приведены в таблице выше.</vt:lpstr>
      <vt:lpstr>Презентация PowerPoint</vt:lpstr>
      <vt:lpstr>Результаты</vt:lpstr>
      <vt:lpstr>Выводы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Собянина И.Д. , Фролова Н.В.     КЛАСТЕР ПРЕДПРИЯТИЙ И ЕГО ВЛИЯНИЕ НА КОНКУРЕНТОСПОСОБНОСТЬ ЭКОНОМИКИ РЕГИОНА   Пермский государственный национальный исследовательский университет, Пермь, Россия</dc:title>
  <dc:creator>НВФ</dc:creator>
  <cp:lastModifiedBy>НВФ</cp:lastModifiedBy>
  <cp:revision>29</cp:revision>
  <dcterms:created xsi:type="dcterms:W3CDTF">2017-05-15T15:15:58Z</dcterms:created>
  <dcterms:modified xsi:type="dcterms:W3CDTF">2017-05-18T04:30:54Z</dcterms:modified>
</cp:coreProperties>
</file>