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67" r:id="rId16"/>
    <p:sldId id="272" r:id="rId17"/>
    <p:sldId id="274" r:id="rId18"/>
    <p:sldId id="280" r:id="rId19"/>
    <p:sldId id="275" r:id="rId20"/>
    <p:sldId id="279" r:id="rId21"/>
    <p:sldId id="273" r:id="rId22"/>
    <p:sldId id="278" r:id="rId23"/>
    <p:sldId id="277" r:id="rId24"/>
    <p:sldId id="287" r:id="rId25"/>
    <p:sldId id="276" r:id="rId26"/>
    <p:sldId id="281" r:id="rId27"/>
    <p:sldId id="269" r:id="rId28"/>
    <p:sldId id="282" r:id="rId29"/>
    <p:sldId id="283" r:id="rId30"/>
    <p:sldId id="284" r:id="rId31"/>
    <p:sldId id="288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EFE94"/>
    <a:srgbClr val="A6FF97"/>
    <a:srgbClr val="D1F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764331210191548E-2"/>
          <c:y val="5.5865921787709522E-2"/>
          <c:w val="0.89782200110558585"/>
          <c:h val="0.6703910454772942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субстанции синтетических ЛС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17000</c:v>
                </c:pt>
                <c:pt idx="1">
                  <c:v>11900</c:v>
                </c:pt>
                <c:pt idx="2">
                  <c:v>8000</c:v>
                </c:pt>
                <c:pt idx="3">
                  <c:v>5900</c:v>
                </c:pt>
                <c:pt idx="4">
                  <c:v>5800</c:v>
                </c:pt>
                <c:pt idx="5">
                  <c:v>5900</c:v>
                </c:pt>
                <c:pt idx="6">
                  <c:v>2000</c:v>
                </c:pt>
                <c:pt idx="7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субстанции витаминов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4000</c:v>
                </c:pt>
                <c:pt idx="1">
                  <c:v>3000</c:v>
                </c:pt>
                <c:pt idx="2">
                  <c:v>2000</c:v>
                </c:pt>
                <c:pt idx="3">
                  <c:v>1900</c:v>
                </c:pt>
                <c:pt idx="4">
                  <c:v>1500</c:v>
                </c:pt>
                <c:pt idx="5">
                  <c:v>1400</c:v>
                </c:pt>
                <c:pt idx="6">
                  <c:v>1500</c:v>
                </c:pt>
                <c:pt idx="7">
                  <c:v>1400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субстанции антибиотиков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Sheet1!$B$1:$I$1</c:f>
              <c:numCache>
                <c:formatCode>General</c:formatCode>
                <c:ptCount val="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2000</c:v>
                </c:pt>
                <c:pt idx="1">
                  <c:v>1800</c:v>
                </c:pt>
                <c:pt idx="2">
                  <c:v>1800</c:v>
                </c:pt>
                <c:pt idx="3">
                  <c:v>1800</c:v>
                </c:pt>
                <c:pt idx="4">
                  <c:v>1500</c:v>
                </c:pt>
                <c:pt idx="5">
                  <c:v>1500</c:v>
                </c:pt>
                <c:pt idx="6">
                  <c:v>1300</c:v>
                </c:pt>
                <c:pt idx="7">
                  <c:v>1200</c:v>
                </c:pt>
              </c:numCache>
            </c:numRef>
          </c:val>
        </c:ser>
        <c:gapDepth val="0"/>
        <c:shape val="box"/>
        <c:axId val="69271552"/>
        <c:axId val="69273088"/>
        <c:axId val="0"/>
      </c:bar3DChart>
      <c:catAx>
        <c:axId val="6927155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273088"/>
        <c:crosses val="autoZero"/>
        <c:auto val="1"/>
        <c:lblAlgn val="ctr"/>
        <c:lblOffset val="100"/>
        <c:tickLblSkip val="1"/>
        <c:tickMarkSkip val="1"/>
      </c:catAx>
      <c:valAx>
        <c:axId val="692730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271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3.0555555555555617E-2"/>
          <c:y val="0.80556118110015607"/>
          <c:w val="0.96704833770778664"/>
          <c:h val="0.1713503112875411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8214709462686996E-2"/>
          <c:y val="5.133199936788737E-2"/>
          <c:w val="0.46053865915373854"/>
          <c:h val="0.9043305083047826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pattFill prst="ltVert">
              <a:fgClr>
                <a:srgbClr val="008000"/>
              </a:fgClr>
              <a:bgClr>
                <a:srgbClr val="003300"/>
              </a:bgClr>
            </a:pattFill>
            <a:ln w="12700">
              <a:solidFill>
                <a:srgbClr val="000000"/>
              </a:solidFill>
              <a:prstDash val="solid"/>
            </a:ln>
          </c:spPr>
          <c:explosion val="21"/>
          <c:dPt>
            <c:idx val="0"/>
            <c:spPr>
              <a:gradFill rotWithShape="0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7059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pattFill prst="solidDmnd">
                <a:fgClr>
                  <a:srgbClr val="00FF00"/>
                </a:fgClr>
                <a:bgClr>
                  <a:srgbClr val="008000"/>
                </a:bgClr>
              </a:pattFill>
              <a:ln w="25399">
                <a:noFill/>
              </a:ln>
            </c:spPr>
          </c:dPt>
          <c:dPt>
            <c:idx val="4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pattFill prst="smGrid">
                <a:fgClr>
                  <a:srgbClr val="99CC00"/>
                </a:fgClr>
                <a:bgClr>
                  <a:srgbClr val="008000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35%</a:t>
                    </a:r>
                  </a:p>
                </c:rich>
              </c:tx>
              <c:spPr>
                <a:noFill/>
                <a:ln w="25399">
                  <a:noFill/>
                </a:ln>
              </c:spPr>
              <c:dLblPos val="ctr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400"/>
                      <a:t>менее 1%</a:t>
                    </a:r>
                  </a:p>
                </c:rich>
              </c:tx>
              <c:spPr>
                <a:noFill/>
                <a:ln w="25399">
                  <a:noFill/>
                </a:ln>
              </c:spPr>
            </c:dLbl>
            <c:dLbl>
              <c:idx val="2"/>
              <c:layout/>
              <c:tx>
                <c:rich>
                  <a:bodyPr/>
                  <a:lstStyle/>
                  <a:p>
                    <a:pPr algn="ctr" rtl="0"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25%</a:t>
                    </a:r>
                  </a:p>
                </c:rich>
              </c:tx>
              <c:spPr>
                <a:noFill/>
                <a:ln w="25399">
                  <a:noFill/>
                </a:ln>
              </c:spPr>
              <c:dLblPos val="ctr"/>
            </c:dLbl>
            <c:dLbl>
              <c:idx val="3"/>
              <c:layout/>
              <c:tx>
                <c:rich>
                  <a:bodyPr/>
                  <a:lstStyle/>
                  <a:p>
                    <a:pPr algn="ctr" rtl="0"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13%</a:t>
                    </a:r>
                  </a:p>
                </c:rich>
              </c:tx>
              <c:spPr>
                <a:noFill/>
                <a:ln w="25399">
                  <a:noFill/>
                </a:ln>
              </c:spPr>
              <c:dLblPos val="ctr"/>
            </c:dLbl>
            <c:dLbl>
              <c:idx val="4"/>
              <c:layout/>
              <c:tx>
                <c:rich>
                  <a:bodyPr/>
                  <a:lstStyle/>
                  <a:p>
                    <a:pPr algn="ctr" rtl="0"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40%</a:t>
                    </a:r>
                  </a:p>
                </c:rich>
              </c:tx>
              <c:spPr>
                <a:noFill/>
                <a:ln w="25399">
                  <a:noFill/>
                </a:ln>
              </c:spPr>
              <c:dLblPos val="ctr"/>
            </c:dLbl>
            <c:dLbl>
              <c:idx val="5"/>
              <c:layout/>
              <c:tx>
                <c:rich>
                  <a:bodyPr/>
                  <a:lstStyle/>
                  <a:p>
                    <a:pPr algn="ctr" rtl="0"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5%</a:t>
                    </a:r>
                  </a:p>
                </c:rich>
              </c:tx>
              <c:spPr>
                <a:noFill/>
                <a:ln w="25399">
                  <a:noFill/>
                </a:ln>
              </c:spPr>
              <c:dLblPos val="ctr"/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</c:dLbls>
          <c:cat>
            <c:strRef>
              <c:f>Sheet1!$B$1:$G$1</c:f>
              <c:strCache>
                <c:ptCount val="6"/>
                <c:pt idx="0">
                  <c:v>инновационные препараты импортные</c:v>
                </c:pt>
                <c:pt idx="1">
                  <c:v>иновационные препараты отечественные  </c:v>
                </c:pt>
                <c:pt idx="2">
                  <c:v>дженерики импортные</c:v>
                </c:pt>
                <c:pt idx="3">
                  <c:v>джененрики отечественные</c:v>
                </c:pt>
                <c:pt idx="4">
                  <c:v>брэнд-джененрики импортные</c:v>
                </c:pt>
                <c:pt idx="5">
                  <c:v>брэнд-джененрики отечественные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0.35000000000000031</c:v>
                </c:pt>
                <c:pt idx="1">
                  <c:v>1.0000000000000007E-2</c:v>
                </c:pt>
                <c:pt idx="2">
                  <c:v>0.25</c:v>
                </c:pt>
                <c:pt idx="3">
                  <c:v>0.13</c:v>
                </c:pt>
                <c:pt idx="4">
                  <c:v>0.4</c:v>
                </c:pt>
                <c:pt idx="5">
                  <c:v>5.0000000000000024E-2</c:v>
                </c:pt>
              </c:numCache>
            </c:numRef>
          </c:val>
        </c:ser>
        <c:firstSliceAng val="290"/>
      </c:pieChart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5823247835411"/>
          <c:y val="0"/>
          <c:w val="0.48417677410938503"/>
          <c:h val="0.99988871256012601"/>
        </c:manualLayout>
      </c:layout>
      <c:spPr>
        <a:noFill/>
        <a:ln w="25399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ash-of-clans-wiki.com/pics/th8_plans/farm/thumb/th8_farm_1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1383"/>
            <a:ext cx="9144000" cy="68793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5013176"/>
            <a:ext cx="4887107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Д.Э.Н. профессор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Е.М.Ильинская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669" t="39370" r="13834" b="14764"/>
          <a:stretch>
            <a:fillRect/>
          </a:stretch>
        </p:blipFill>
        <p:spPr bwMode="auto">
          <a:xfrm>
            <a:off x="285720" y="285728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00768"/>
            <a:ext cx="749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Результаты исследования компании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Deloitt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Тенденции и практические аспекты развития российского фармацевтического рынка – 2015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Объем российского фармацевтического рынка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млрд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8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115" t="24606" r="15494" b="24606"/>
          <a:stretch>
            <a:fillRect/>
          </a:stretch>
        </p:blipFill>
        <p:spPr bwMode="auto">
          <a:xfrm>
            <a:off x="285720" y="357166"/>
            <a:ext cx="8501122" cy="48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715016"/>
            <a:ext cx="5823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Объем российского фармацевтического рынка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млрд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000768"/>
            <a:ext cx="749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Результаты исследования компании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Deloitt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Тенденции и практические аспекты развития российского фармацевтического рынка – 2015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>
            <a:lum bright="4000" contrast="-11000"/>
          </a:blip>
          <a:srcRect l="24625" t="33465" r="65575" b="21161"/>
          <a:stretch>
            <a:fillRect/>
          </a:stretch>
        </p:blipFill>
        <p:spPr bwMode="auto">
          <a:xfrm>
            <a:off x="214282" y="1071546"/>
            <a:ext cx="14287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l="30712" t="31004" r="49527" b="24114"/>
          <a:stretch>
            <a:fillRect/>
          </a:stretch>
        </p:blipFill>
        <p:spPr bwMode="auto">
          <a:xfrm>
            <a:off x="1357290" y="428604"/>
            <a:ext cx="292895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2" cstate="print"/>
          <a:srcRect l="52570" t="32972" r="37906" b="21161"/>
          <a:stretch>
            <a:fillRect/>
          </a:stretch>
        </p:blipFill>
        <p:spPr bwMode="auto">
          <a:xfrm>
            <a:off x="4500562" y="928670"/>
            <a:ext cx="15716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54230" t="33465" r="27669" b="24114"/>
          <a:stretch>
            <a:fillRect/>
          </a:stretch>
        </p:blipFill>
        <p:spPr bwMode="auto">
          <a:xfrm>
            <a:off x="6000760" y="428604"/>
            <a:ext cx="278608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5072074"/>
            <a:ext cx="6352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10 – Соотношение объемов продаж импортных и отечественных ГЛС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российского розничного коммерческого рынка за 2011-2013 гг.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57864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«Ежемесячный розничный аудит фармацевтического рынка РФ» DSM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Group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продаж приведены в закупочных ценах аптек с НДС.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921" t="30020" r="58104" b="8366"/>
          <a:stretch>
            <a:fillRect/>
          </a:stretch>
        </p:blipFill>
        <p:spPr bwMode="auto">
          <a:xfrm>
            <a:off x="214282" y="857232"/>
            <a:ext cx="2143140" cy="37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32372" t="35925" r="28222" b="18209"/>
          <a:stretch>
            <a:fillRect/>
          </a:stretch>
        </p:blipFill>
        <p:spPr bwMode="auto">
          <a:xfrm>
            <a:off x="2500298" y="642918"/>
            <a:ext cx="6286544" cy="39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214950"/>
            <a:ext cx="58685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11 –  Объем импорта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млн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долл. В 2011-2013 гг.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Diamond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Vision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открытые источники информации, DSM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4902" t="31988" r="26839" b="37402"/>
          <a:stretch>
            <a:fillRect/>
          </a:stretch>
        </p:blipFill>
        <p:spPr bwMode="auto">
          <a:xfrm>
            <a:off x="285720" y="1071546"/>
            <a:ext cx="86439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143512"/>
            <a:ext cx="7546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12 –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Myriad Pro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Соотношение продаж импортных и отечественных ГЛС в процентах в 2012-2013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5500702"/>
            <a:ext cx="5868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Diamond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Vision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открытые источники информации, DSM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4902" t="28051" r="16878" b="22146"/>
          <a:stretch>
            <a:fillRect/>
          </a:stretch>
        </p:blipFill>
        <p:spPr bwMode="auto">
          <a:xfrm>
            <a:off x="142844" y="642918"/>
            <a:ext cx="8786874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143512"/>
            <a:ext cx="918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13 Соотношение объемов продаж импортных и отечественных лекарственных препаратов на коммерческом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аптечном рынке России в 2014-2015 г (апрель)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Фармацевтический рынок РОССИИ Выпуск: апрель 2015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7629" t="41339" r="20475" b="21161"/>
          <a:stretch>
            <a:fillRect/>
          </a:stretch>
        </p:blipFill>
        <p:spPr bwMode="auto">
          <a:xfrm>
            <a:off x="928662" y="50004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12761" y="4905235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2014 год </a:t>
            </a:r>
            <a:endParaRPr lang="ru-RU" sz="28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07220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14 –  отечественные и иностранные производители  лекарственных средств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«Ежемесячный розничный аудит фармацевтического рынка РФ»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DSM Group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921" t="24114" r="8301" b="12795"/>
          <a:stretch>
            <a:fillRect/>
          </a:stretch>
        </p:blipFill>
        <p:spPr bwMode="auto">
          <a:xfrm>
            <a:off x="142844" y="500043"/>
            <a:ext cx="885831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285784" y="6211669"/>
            <a:ext cx="9221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15 – Топ-10 корпораций – производителей лекарственных препаратов по доле в аптечных продажах в России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стоимостном выражении.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«Ежемесячный розничный аудит фармацевтического рынка РФ»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DSM Group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1"/>
          <p:cNvSpPr>
            <a:spLocks noChangeShapeType="1"/>
          </p:cNvSpPr>
          <p:nvPr/>
        </p:nvSpPr>
        <p:spPr bwMode="auto">
          <a:xfrm flipH="1">
            <a:off x="5386388" y="8720138"/>
            <a:ext cx="1258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7890" name="Group 2"/>
          <p:cNvGrpSpPr>
            <a:grpSpLocks noChangeAspect="1"/>
          </p:cNvGrpSpPr>
          <p:nvPr/>
        </p:nvGrpSpPr>
        <p:grpSpPr bwMode="auto">
          <a:xfrm>
            <a:off x="285720" y="785238"/>
            <a:ext cx="8572560" cy="4929753"/>
            <a:chOff x="1100" y="9636"/>
            <a:chExt cx="8381" cy="4010"/>
          </a:xfrm>
        </p:grpSpPr>
        <p:sp>
          <p:nvSpPr>
            <p:cNvPr id="37920" name="AutoShape 32" descr="Фиолетовый узор"/>
            <p:cNvSpPr>
              <a:spLocks noChangeAspect="1" noChangeArrowheads="1" noTextEdit="1"/>
            </p:cNvSpPr>
            <p:nvPr/>
          </p:nvSpPr>
          <p:spPr bwMode="auto">
            <a:xfrm>
              <a:off x="1100" y="9636"/>
              <a:ext cx="8188" cy="3719"/>
            </a:xfrm>
            <a:prstGeom prst="rect">
              <a:avLst/>
            </a:prstGeom>
            <a:blipFill dpi="0" rotWithShape="1">
              <a:blip r:embed="rId2" cstate="print">
                <a:alphaModFix amt="0"/>
              </a:blip>
              <a:srcRect/>
              <a:tile tx="0" ty="0" sx="100000" sy="100000" flip="none" algn="tl"/>
            </a:blipFill>
            <a:ln w="9525"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293" y="9927"/>
              <a:ext cx="565" cy="3357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Биологически активное вещество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 flipV="1">
              <a:off x="1858" y="13282"/>
              <a:ext cx="1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3249" y="13043"/>
              <a:ext cx="1786" cy="40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стандартизация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 flipV="1">
              <a:off x="3411" y="10004"/>
              <a:ext cx="1" cy="3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1844" y="12340"/>
              <a:ext cx="1568" cy="7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Неклинические (лабораторные) исследования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3411" y="12741"/>
              <a:ext cx="7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4963" y="13282"/>
              <a:ext cx="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4963" y="13283"/>
              <a:ext cx="39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4963" y="10004"/>
              <a:ext cx="1" cy="3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0" name="Oval 22"/>
            <p:cNvSpPr>
              <a:spLocks noChangeArrowheads="1"/>
            </p:cNvSpPr>
            <p:nvPr/>
          </p:nvSpPr>
          <p:spPr bwMode="auto">
            <a:xfrm>
              <a:off x="3412" y="11890"/>
              <a:ext cx="1551" cy="5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Клинические испытания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4963" y="12169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6375" y="9927"/>
              <a:ext cx="2" cy="3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4750" y="11380"/>
              <a:ext cx="1622" cy="55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Производство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6301" y="11614"/>
              <a:ext cx="3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V="1">
              <a:off x="7787" y="10004"/>
              <a:ext cx="1" cy="3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6507" y="11089"/>
              <a:ext cx="1138" cy="5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Оптовая торговля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7656" y="11322"/>
              <a:ext cx="28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7787" y="10636"/>
              <a:ext cx="988" cy="6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Розничн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торговля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V="1">
              <a:off x="8916" y="10004"/>
              <a:ext cx="1" cy="36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9057" y="10004"/>
              <a:ext cx="424" cy="3279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Потребитель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8775" y="10914"/>
              <a:ext cx="282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H="1" flipV="1">
              <a:off x="1999" y="9927"/>
              <a:ext cx="1" cy="37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1998" y="13645"/>
              <a:ext cx="19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6" name="Rectangle 8" descr="Фиолетовый узор"/>
            <p:cNvSpPr>
              <a:spLocks noChangeArrowheads="1"/>
            </p:cNvSpPr>
            <p:nvPr/>
          </p:nvSpPr>
          <p:spPr bwMode="auto">
            <a:xfrm>
              <a:off x="2281" y="11890"/>
              <a:ext cx="706" cy="279"/>
            </a:xfrm>
            <a:prstGeom prst="rect">
              <a:avLst/>
            </a:prstGeom>
            <a:blipFill dpi="0" rotWithShape="1">
              <a:blip r:embed="rId2" cstate="print">
                <a:alphaModFix amt="19000"/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GLP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5" name="Rectangle 7" descr="Фиолетовый узор"/>
            <p:cNvSpPr>
              <a:spLocks noChangeArrowheads="1"/>
            </p:cNvSpPr>
            <p:nvPr/>
          </p:nvSpPr>
          <p:spPr bwMode="auto">
            <a:xfrm>
              <a:off x="3834" y="11472"/>
              <a:ext cx="706" cy="279"/>
            </a:xfrm>
            <a:prstGeom prst="rect">
              <a:avLst/>
            </a:prstGeom>
            <a:blipFill dpi="0" rotWithShape="1">
              <a:blip r:embed="rId2" cstate="print">
                <a:alphaModFix amt="19000"/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GCP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4" name="Rectangle 6" descr="Фиолетовый узор"/>
            <p:cNvSpPr>
              <a:spLocks noChangeArrowheads="1"/>
            </p:cNvSpPr>
            <p:nvPr/>
          </p:nvSpPr>
          <p:spPr bwMode="auto">
            <a:xfrm>
              <a:off x="5246" y="10914"/>
              <a:ext cx="706" cy="279"/>
            </a:xfrm>
            <a:prstGeom prst="rect">
              <a:avLst/>
            </a:prstGeom>
            <a:blipFill dpi="0" rotWithShape="1">
              <a:blip r:embed="rId2" cstate="print">
                <a:alphaModFix amt="19000"/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GMP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3" name="Rectangle 5" descr="Фиолетовый узор"/>
            <p:cNvSpPr>
              <a:spLocks noChangeArrowheads="1"/>
            </p:cNvSpPr>
            <p:nvPr/>
          </p:nvSpPr>
          <p:spPr bwMode="auto">
            <a:xfrm>
              <a:off x="6710" y="10566"/>
              <a:ext cx="706" cy="279"/>
            </a:xfrm>
            <a:prstGeom prst="rect">
              <a:avLst/>
            </a:prstGeom>
            <a:blipFill dpi="0" rotWithShape="1">
              <a:blip r:embed="rId2" cstate="print">
                <a:alphaModFix amt="19000"/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2" name="Rectangle 4" descr="Фиолетовый узор"/>
            <p:cNvSpPr>
              <a:spLocks noChangeArrowheads="1"/>
            </p:cNvSpPr>
            <p:nvPr/>
          </p:nvSpPr>
          <p:spPr bwMode="auto">
            <a:xfrm>
              <a:off x="7928" y="10218"/>
              <a:ext cx="706" cy="278"/>
            </a:xfrm>
            <a:prstGeom prst="rect">
              <a:avLst/>
            </a:prstGeom>
            <a:blipFill dpi="0" rotWithShape="1">
              <a:blip r:embed="rId2" cstate="print">
                <a:alphaModFix amt="19000"/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GPP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 flipH="1">
              <a:off x="7191" y="13644"/>
              <a:ext cx="17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0" y="621508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16 – Международные стандарты качества лекарственных средств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4664" t="71358" r="27669" b="15256"/>
          <a:stretch>
            <a:fillRect/>
          </a:stretch>
        </p:blipFill>
        <p:spPr bwMode="auto">
          <a:xfrm>
            <a:off x="0" y="357166"/>
            <a:ext cx="885828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357298"/>
            <a:ext cx="8845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17 – Основные проблемы, волнующие представителей российских фармацевтических компаний.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Результаты исследования компании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Deloitt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Тенденции и практические аспекты развития российского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фармацевтического рынка – 2015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26562" t="27067" r="27669" b="27559"/>
          <a:stretch>
            <a:fillRect/>
          </a:stretch>
        </p:blipFill>
        <p:spPr bwMode="auto">
          <a:xfrm>
            <a:off x="357158" y="2000240"/>
            <a:ext cx="85725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929330"/>
            <a:ext cx="9084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18 Количество торговых наименований фальсифицированных препаратов, изъятых за период 2005-2010 гг.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 И.П. Юмашева «Фармацевтический рынок: проблема фальсификации лекарственных средств» Вестник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ТГУ.- том 16.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3, 2011.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00042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b="1" cap="all" dirty="0" smtClean="0">
                <a:solidFill>
                  <a:schemeClr val="tx1"/>
                </a:solidFill>
              </a:rPr>
              <a:t>ПРОБЛЕМЫ российского фармацевтического рынка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b="1" cap="all" dirty="0" smtClean="0">
                <a:solidFill>
                  <a:schemeClr val="tx1"/>
                </a:solidFill>
              </a:rPr>
              <a:t>И СТРАТЕГИЯ РАЗВИТИЯ КЛАСТЕРОВ </a:t>
            </a:r>
            <a:endParaRPr lang="ru-RU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45e9-95bf12-482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7620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1581" t="40354" r="51740" b="23130"/>
          <a:stretch>
            <a:fillRect/>
          </a:stretch>
        </p:blipFill>
        <p:spPr bwMode="auto">
          <a:xfrm>
            <a:off x="642910" y="571480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3038" y="5712784"/>
            <a:ext cx="881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фальсифицированных лекарственных препаратов, выявленных в 2010 г. по странам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выпуска оригинальных препаратов.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73225"/>
            <a:ext cx="8954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 И.П. Юмашева «Фармацевтический рынок: проблема фальсификации лекарственных средств» Вестник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ТГУ.- том 16.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3, 2011.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2"/>
          <p:cNvGraphicFramePr/>
          <p:nvPr/>
        </p:nvGraphicFramePr>
        <p:xfrm>
          <a:off x="214282" y="357166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49333" y="6305182"/>
            <a:ext cx="82453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Доля рынка продукции отечественного  и зарубежного производства по патентному статусу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76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5494" t="38878" r="27669" b="53150"/>
          <a:stretch>
            <a:fillRect/>
          </a:stretch>
        </p:blipFill>
        <p:spPr bwMode="auto">
          <a:xfrm>
            <a:off x="214282" y="2786058"/>
            <a:ext cx="89297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180" y="5286388"/>
            <a:ext cx="8845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0– Основные проблемы, волнующие представителей российских фармацевтических компаний.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Результаты исследования компании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Deloitt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Тенденции и практические аспекты развития российского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фармацевтического рынка – 2015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771" t="30020" r="28499" b="61516"/>
          <a:stretch>
            <a:fillRect/>
          </a:stretch>
        </p:blipFill>
        <p:spPr bwMode="auto">
          <a:xfrm>
            <a:off x="357158" y="2714620"/>
            <a:ext cx="8353444" cy="9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27945" t="55118" r="28499" b="37402"/>
          <a:stretch>
            <a:fillRect/>
          </a:stretch>
        </p:blipFill>
        <p:spPr bwMode="auto">
          <a:xfrm>
            <a:off x="285720" y="2928934"/>
            <a:ext cx="8501121" cy="82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8222" t="31004" r="22135" b="19193"/>
          <a:stretch>
            <a:fillRect/>
          </a:stretch>
        </p:blipFill>
        <p:spPr bwMode="auto">
          <a:xfrm>
            <a:off x="214282" y="285728"/>
            <a:ext cx="857256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857892"/>
            <a:ext cx="9410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2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разных ценовых категорий на коммерческом аптечном рынке лекарственных препаратов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России в апреле 2015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8001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Источник: Фармацевтический рынок РОССИИ Выпуск: апрель 2015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1819" t="33957" r="19091" b="14764"/>
          <a:stretch>
            <a:fillRect/>
          </a:stretch>
        </p:blipFill>
        <p:spPr bwMode="auto">
          <a:xfrm>
            <a:off x="214281" y="500042"/>
            <a:ext cx="871543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5857892"/>
            <a:ext cx="74269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22 –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феры государственного регулирования, нуждающиеся в регулировании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720" y="6143644"/>
            <a:ext cx="8001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Результаты исследования компании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Deloitt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Тенденции и практические аспекты развития российского фармацевтического рынка – 2015 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4357686" y="1285860"/>
            <a:ext cx="285752" cy="57150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7158" y="214290"/>
            <a:ext cx="8643998" cy="10001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Задачи, стоящие перед фармацевтической отраслью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857364"/>
            <a:ext cx="4572032" cy="2571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развитие современной производственной базы соответствующей стандартам GMP,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позволяющей с высокой 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эффективностью производить лекарственные субстанции и готовые лекарственные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формы на их основе, 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(в том числе с помощью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локализации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высокотехнологичных производств и исследовательских центров на территории </a:t>
            </a:r>
            <a:r>
              <a:rPr lang="ru-RU" sz="140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РФ</a:t>
            </a:r>
            <a:r>
              <a:rPr lang="ru-RU" sz="140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572396" y="1071546"/>
            <a:ext cx="357190" cy="364333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71538" y="1071546"/>
            <a:ext cx="357190" cy="364333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714884"/>
            <a:ext cx="4286280" cy="164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4714884"/>
            <a:ext cx="4143404" cy="164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072074"/>
            <a:ext cx="442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формирование эффективного рыночного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механизма по высокотехнологичному</a:t>
            </a:r>
          </a:p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импортозамещению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лекарственных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средств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4941168"/>
            <a:ext cx="371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реализация мер, направленных на развитие конкурентных преимуществ национальной фармацевтической отрасли и осуществление ее перехода на инновационную модель развития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1000108"/>
            <a:ext cx="8429684" cy="54014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устранение существующего конкурентного неравенства между локальными и зарубежными фармацевтическими производителями в Российской Федерации, в том числе в нормативно-правовом поле;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 обязательных требований к правилам производства лекарственных средств (GMP), идентичных международным;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модернизацию и утверждение Фармакопеи РФ – сборника официальных документов (стандартов и положений), обеспечивающих надлежащее качество  лекарственных средств, гармонизированной с Европейской Фармакопеей;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замену требований проведения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предрегистрационной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экспертизы качества лекарственных препаратов экспертизой в рамках процедуры предварительного государственного контроля качества;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введение требований предоставления регистрационного досье на лекарственный препарат в формате CTD (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Common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Technical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принятие документов, регламентирующих разработку лекарственных средств в соответствии с международными стандартами надлежащей лабораторной и клинической практики 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GCP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модернизацию системы подготовки высококвалифицированных специалистов в области разработки и производства лекарственных средств;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разработку и принятие необходимых изменений в законодательстве Российской Федерации и соответствующих нормативно-правовых актов, развитие государственных программ Российской Федерации в области лекарственного обеспечения;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10287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организацию функционирования федеральных лабораторий для осуществления государственного контроля качества и безопасности ЛС.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85728"/>
            <a:ext cx="8001056" cy="6429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Реализация первой задачи требует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 noChangeAspect="1"/>
          </p:cNvGrpSpPr>
          <p:nvPr/>
        </p:nvGrpSpPr>
        <p:grpSpPr bwMode="auto">
          <a:xfrm>
            <a:off x="-596" y="1214422"/>
            <a:ext cx="9144596" cy="4736869"/>
            <a:chOff x="2197" y="1611"/>
            <a:chExt cx="7337" cy="3373"/>
          </a:xfrm>
        </p:grpSpPr>
        <p:sp>
          <p:nvSpPr>
            <p:cNvPr id="3175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197" y="1611"/>
              <a:ext cx="7327" cy="3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 rot="10800000" flipV="1">
              <a:off x="4371" y="2226"/>
              <a:ext cx="2717" cy="1863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Механизм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импортозамещения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3148" y="1611"/>
              <a:ext cx="5162" cy="6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858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Система по обеспечению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858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лекарственной независимости РФ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858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2197" y="2178"/>
              <a:ext cx="2637" cy="15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180975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Система по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180975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производству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180975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и выводу на рынок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дженериковых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лекарственных средств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180975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6553" y="2178"/>
              <a:ext cx="2971" cy="14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90488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Система по размещению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90488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лицензионных производств высокоэффективных инновационных препаратов, не имеющих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дженериковых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аналогов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90488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4834" y="3829"/>
              <a:ext cx="1765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инструменты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реализации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 rot="10800000">
              <a:off x="3635" y="3710"/>
              <a:ext cx="890" cy="37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 rot="10781001" flipH="1">
              <a:off x="6892" y="3710"/>
              <a:ext cx="951" cy="315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8" name="Line 4"/>
            <p:cNvSpPr>
              <a:spLocks noChangeShapeType="1"/>
            </p:cNvSpPr>
            <p:nvPr/>
          </p:nvSpPr>
          <p:spPr bwMode="auto">
            <a:xfrm>
              <a:off x="4914" y="4089"/>
              <a:ext cx="16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6204" y="4185"/>
              <a:ext cx="3330" cy="79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мероприятия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 поддержке отечественных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предприятий-производителей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готовых лекарственных форм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6" name="Rectangle 2"/>
            <p:cNvSpPr>
              <a:spLocks noChangeArrowheads="1"/>
            </p:cNvSpPr>
            <p:nvPr/>
          </p:nvSpPr>
          <p:spPr bwMode="auto">
            <a:xfrm>
              <a:off x="2197" y="4148"/>
              <a:ext cx="3258" cy="79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мероприятия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 поддержке отечественных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предприятий-производителей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фармацевтических субстанций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6072206"/>
            <a:ext cx="6768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23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Системы в механизме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импортозамещения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инструменты реализации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44" y="142852"/>
            <a:ext cx="8858312" cy="64294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Постановка второй задачи предполагает создание трех систем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"/>
          <p:cNvGrpSpPr>
            <a:grpSpLocks noChangeAspect="1"/>
          </p:cNvGrpSpPr>
          <p:nvPr/>
        </p:nvGrpSpPr>
        <p:grpSpPr bwMode="auto">
          <a:xfrm>
            <a:off x="0" y="1214422"/>
            <a:ext cx="9144073" cy="4829188"/>
            <a:chOff x="2197" y="2886"/>
            <a:chExt cx="7674" cy="4028"/>
          </a:xfrm>
        </p:grpSpPr>
        <p:sp>
          <p:nvSpPr>
            <p:cNvPr id="39958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197" y="2886"/>
              <a:ext cx="7666" cy="40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2197" y="2886"/>
              <a:ext cx="2445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 этап инновационной концепции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инновационно-технологический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>
              <a:off x="4642" y="3291"/>
              <a:ext cx="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5" name="AutoShape 19"/>
            <p:cNvSpPr>
              <a:spLocks noChangeArrowheads="1"/>
            </p:cNvSpPr>
            <p:nvPr/>
          </p:nvSpPr>
          <p:spPr bwMode="auto">
            <a:xfrm>
              <a:off x="5322" y="2976"/>
              <a:ext cx="1222" cy="405"/>
            </a:xfrm>
            <a:prstGeom prst="rightArrowCallout">
              <a:avLst>
                <a:gd name="adj1" fmla="val 25000"/>
                <a:gd name="adj2" fmla="val 25000"/>
                <a:gd name="adj3" fmla="val 50288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Цель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2197" y="5678"/>
              <a:ext cx="244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 этап концепции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продуктово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инновационный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4642" y="5678"/>
              <a:ext cx="68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2" name="AutoShape 16"/>
            <p:cNvSpPr>
              <a:spLocks noChangeArrowheads="1"/>
            </p:cNvSpPr>
            <p:nvPr/>
          </p:nvSpPr>
          <p:spPr bwMode="auto">
            <a:xfrm>
              <a:off x="5322" y="5452"/>
              <a:ext cx="1220" cy="540"/>
            </a:xfrm>
            <a:prstGeom prst="rightArrowCallout">
              <a:avLst>
                <a:gd name="adj1" fmla="val 25000"/>
                <a:gd name="adj2" fmla="val 25000"/>
                <a:gd name="adj3" fmla="val 37654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Цель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1" name="AutoShape 15"/>
            <p:cNvSpPr>
              <a:spLocks noChangeArrowheads="1"/>
            </p:cNvSpPr>
            <p:nvPr/>
          </p:nvSpPr>
          <p:spPr bwMode="auto">
            <a:xfrm>
              <a:off x="2197" y="3899"/>
              <a:ext cx="2581" cy="1620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Инвестиционный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механизм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перехода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778" y="3775"/>
              <a:ext cx="1160" cy="3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4778" y="4382"/>
              <a:ext cx="1160" cy="34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4778" y="4787"/>
              <a:ext cx="1160" cy="33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6001" y="3641"/>
              <a:ext cx="386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субсидирование разработок до начала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промышленного производства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6002" y="4259"/>
              <a:ext cx="3861" cy="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страхование рисков производственных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компаний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6010" y="4828"/>
              <a:ext cx="3861" cy="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предоставление налоговых льгот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4" name="AutoShape 8"/>
            <p:cNvSpPr>
              <a:spLocks noChangeShapeType="1"/>
            </p:cNvSpPr>
            <p:nvPr/>
          </p:nvSpPr>
          <p:spPr bwMode="auto">
            <a:xfrm rot="16200000" flipH="1">
              <a:off x="3392" y="3803"/>
              <a:ext cx="124" cy="67"/>
            </a:xfrm>
            <a:prstGeom prst="curvedConnector3">
              <a:avLst>
                <a:gd name="adj1" fmla="val 4939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3" name="AutoShape 7"/>
            <p:cNvSpPr>
              <a:spLocks noChangeShapeType="1"/>
            </p:cNvSpPr>
            <p:nvPr/>
          </p:nvSpPr>
          <p:spPr bwMode="auto">
            <a:xfrm rot="5400000">
              <a:off x="3310" y="5501"/>
              <a:ext cx="287" cy="67"/>
            </a:xfrm>
            <a:prstGeom prst="curvedConnector3">
              <a:avLst>
                <a:gd name="adj1" fmla="val 7232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6542" y="5267"/>
              <a:ext cx="3321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Разработка инновационных препаратов для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импортнозамещения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4645" y="6488"/>
              <a:ext cx="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0" name="AutoShape 4"/>
            <p:cNvSpPr>
              <a:spLocks noChangeArrowheads="1"/>
            </p:cNvSpPr>
            <p:nvPr/>
          </p:nvSpPr>
          <p:spPr bwMode="auto">
            <a:xfrm>
              <a:off x="5325" y="6194"/>
              <a:ext cx="1220" cy="540"/>
            </a:xfrm>
            <a:prstGeom prst="rightArrowCallout">
              <a:avLst>
                <a:gd name="adj1" fmla="val 25000"/>
                <a:gd name="adj2" fmla="val 25000"/>
                <a:gd name="adj3" fmla="val 37654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Цель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6545" y="6194"/>
              <a:ext cx="3318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Развитие конкурентных преимуществ национальной фармацевтической отрасли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6542" y="2886"/>
              <a:ext cx="3319" cy="5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создание производственной базы, соответствующей стандартам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GMP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972" name="Rectangle 36"/>
          <p:cNvSpPr>
            <a:spLocks noChangeArrowheads="1"/>
          </p:cNvSpPr>
          <p:nvPr/>
        </p:nvSpPr>
        <p:spPr bwMode="auto">
          <a:xfrm rot="10800000" flipV="1">
            <a:off x="-285784" y="621508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24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Инновационно-инвестиционная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концепция развития фармацевтической отрасли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285728"/>
            <a:ext cx="9144000" cy="64294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Третья задача предполагает переход на инновационную модель развития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2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64" r="7143" b="2516"/>
          <a:stretch>
            <a:fillRect/>
          </a:stretch>
        </p:blipFill>
        <p:spPr bwMode="auto">
          <a:xfrm>
            <a:off x="500034" y="642918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36435" y="6218355"/>
            <a:ext cx="7871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25 Территориальное расположение предприятий фармацевтической промышленности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664" t="22146" r="27669" b="15256"/>
          <a:stretch>
            <a:fillRect/>
          </a:stretch>
        </p:blipFill>
        <p:spPr bwMode="auto">
          <a:xfrm>
            <a:off x="214282" y="357166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572140"/>
            <a:ext cx="8832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 – Основные проблемы, волнующие представителей российских фармацевтических компаний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000768"/>
            <a:ext cx="749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Результаты исследования компании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Deloitt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Тенденции и практические аспекты развития российского фармацевтического рынка – 2015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985" name="Group 1"/>
          <p:cNvGrpSpPr>
            <a:grpSpLocks/>
          </p:cNvGrpSpPr>
          <p:nvPr/>
        </p:nvGrpSpPr>
        <p:grpSpPr bwMode="auto">
          <a:xfrm>
            <a:off x="285720" y="214290"/>
            <a:ext cx="8572560" cy="5572638"/>
            <a:chOff x="2197" y="8685"/>
            <a:chExt cx="7638" cy="4882"/>
          </a:xfrm>
        </p:grpSpPr>
        <p:sp>
          <p:nvSpPr>
            <p:cNvPr id="42006" name="AutoShape 22"/>
            <p:cNvSpPr>
              <a:spLocks noChangeArrowheads="1" noTextEdit="1"/>
            </p:cNvSpPr>
            <p:nvPr/>
          </p:nvSpPr>
          <p:spPr bwMode="auto">
            <a:xfrm>
              <a:off x="2197" y="8809"/>
              <a:ext cx="7638" cy="475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05" name="AutoShape 21"/>
            <p:cNvSpPr>
              <a:spLocks noChangeArrowheads="1"/>
            </p:cNvSpPr>
            <p:nvPr/>
          </p:nvSpPr>
          <p:spPr bwMode="auto">
            <a:xfrm rot="5400000">
              <a:off x="294" y="10712"/>
              <a:ext cx="4758" cy="95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 rot="16200000">
              <a:off x="3150" y="9123"/>
              <a:ext cx="1078" cy="1086"/>
            </a:xfrm>
            <a:prstGeom prst="downArrow">
              <a:avLst>
                <a:gd name="adj1" fmla="val 50000"/>
                <a:gd name="adj2" fmla="val 2518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Элементы стратегии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3" name="AutoShape 19"/>
            <p:cNvSpPr>
              <a:spLocks noChangeArrowheads="1"/>
            </p:cNvSpPr>
            <p:nvPr/>
          </p:nvSpPr>
          <p:spPr bwMode="auto">
            <a:xfrm rot="16200000">
              <a:off x="3151" y="10656"/>
              <a:ext cx="1079" cy="1085"/>
            </a:xfrm>
            <a:prstGeom prst="downArrow">
              <a:avLst>
                <a:gd name="adj1" fmla="val 50000"/>
                <a:gd name="adj2" fmla="val 2513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Элементы стратегии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2" name="AutoShape 18"/>
            <p:cNvSpPr>
              <a:spLocks noChangeArrowheads="1"/>
            </p:cNvSpPr>
            <p:nvPr/>
          </p:nvSpPr>
          <p:spPr bwMode="auto">
            <a:xfrm rot="16200000">
              <a:off x="3149" y="12128"/>
              <a:ext cx="1078" cy="1084"/>
            </a:xfrm>
            <a:prstGeom prst="downArrow">
              <a:avLst>
                <a:gd name="adj1" fmla="val 50000"/>
                <a:gd name="adj2" fmla="val 2513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Элементы стратегии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4235" y="9260"/>
              <a:ext cx="1358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улучшение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рамочных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условий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4235" y="10659"/>
              <a:ext cx="135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развитие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ключевых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факторов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успеха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4235" y="12131"/>
              <a:ext cx="1358" cy="12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запуск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кластерных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инициатив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(три варианта)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5570" y="8685"/>
              <a:ext cx="4265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вопросы интеллектуальной собственности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5570" y="8998"/>
              <a:ext cx="4265" cy="4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Вопросы регистрации, сертификации и контроля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качества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5593" y="9435"/>
              <a:ext cx="4242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вопросы внешнеторгового регулирования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5593" y="9756"/>
              <a:ext cx="4242" cy="3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условия конкуренции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ценообразования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5593" y="10078"/>
              <a:ext cx="4242" cy="2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вопросы государственных закупок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5593" y="10505"/>
              <a:ext cx="4242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выделение национальных грантов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5593" y="10814"/>
              <a:ext cx="4242" cy="3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разработка программ посевного финансирования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5593" y="11180"/>
              <a:ext cx="4242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создание инкубаторов и технопарков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5593" y="11501"/>
              <a:ext cx="4242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формирования международных фондов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5593" y="11977"/>
              <a:ext cx="4242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провести конкурс на разработку бизнес-планов и программ ускоренного развития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5593" y="12510"/>
              <a:ext cx="4242" cy="5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поддержать разработку бизнес-плана по созданию нескольких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пилотных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кластеров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5593" y="13051"/>
              <a:ext cx="424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сконцентрировать усилия на разработку бизнес-плана потенциального кластера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6" name="Text Box 2"/>
            <p:cNvSpPr txBox="1">
              <a:spLocks noChangeArrowheads="1"/>
            </p:cNvSpPr>
            <p:nvPr/>
          </p:nvSpPr>
          <p:spPr bwMode="auto">
            <a:xfrm>
              <a:off x="2197" y="8876"/>
              <a:ext cx="949" cy="469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Стратегия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развития инновационных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фармацевтических кластеров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028" name="Rectangle 44"/>
          <p:cNvSpPr>
            <a:spLocks noChangeArrowheads="1"/>
          </p:cNvSpPr>
          <p:nvPr/>
        </p:nvSpPr>
        <p:spPr bwMode="auto">
          <a:xfrm rot="10800000" flipV="1">
            <a:off x="0" y="6072206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26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Элементы стратегии развития фармацевтических кластеров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61" t="18209" r="24902" b="22146"/>
          <a:stretch>
            <a:fillRect/>
          </a:stretch>
        </p:blipFill>
        <p:spPr bwMode="auto">
          <a:xfrm>
            <a:off x="142844" y="714356"/>
            <a:ext cx="858308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16546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11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428868"/>
            <a:ext cx="860524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2135" t="16240" r="16601" b="9350"/>
          <a:stretch>
            <a:fillRect/>
          </a:stretch>
        </p:blipFill>
        <p:spPr bwMode="auto">
          <a:xfrm>
            <a:off x="357158" y="428604"/>
            <a:ext cx="8501122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00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2 -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Объем розничного рынка ГЛС России и других стран мира в 2012 году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 аптечный рынок ГЛС = коммерческий сегмент ГЛС + ДЛО.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IMS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Health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, *Россия – DSM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9520" y="6000768"/>
            <a:ext cx="1571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2012 год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052" t="35433" r="23518" b="18701"/>
          <a:stretch>
            <a:fillRect/>
          </a:stretch>
        </p:blipFill>
        <p:spPr bwMode="auto">
          <a:xfrm>
            <a:off x="214282" y="357166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07220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3 –  Объем розничного рынка ГЛС России и других стран мира в 2013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 аптечный рынок ГЛС = коммерческий сегмент ГЛС + ДЛО.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открытые источники информации, DSM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Group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6072206"/>
            <a:ext cx="1571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2013 год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2135" t="14764" r="16601" b="12303"/>
          <a:stretch>
            <a:fillRect/>
          </a:stretch>
        </p:blipFill>
        <p:spPr bwMode="auto">
          <a:xfrm>
            <a:off x="285720" y="428604"/>
            <a:ext cx="857256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9293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4 –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Потребление ГЛС России и других стран мира в 2012 году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 аптечный рынок ГЛС = коммерческий сегмент ГЛС + ДЛО.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IMS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Health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, *Россия - DSM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Group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yriadPro-Light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6072206"/>
            <a:ext cx="1571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2012 год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1436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5 – Потребление ГЛС в России и других странах мира в 2013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 аптечный рынок ГЛС = коммерческий сегмент ГЛС + ДЛО.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открытые источники информации, DSM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4625" t="21161" r="25178" b="26083"/>
          <a:stretch>
            <a:fillRect/>
          </a:stretch>
        </p:blipFill>
        <p:spPr bwMode="auto">
          <a:xfrm>
            <a:off x="357157" y="428604"/>
            <a:ext cx="835824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72330" y="6000768"/>
            <a:ext cx="1571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2013 год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1542" t="27559" r="19368" b="32972"/>
          <a:stretch>
            <a:fillRect/>
          </a:stretch>
        </p:blipFill>
        <p:spPr bwMode="auto">
          <a:xfrm>
            <a:off x="428597" y="428604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00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6– Потребление ГЛС в России и других странах мира в 2014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 аптечный рынок ГЛС = коммерческий сегмент ГЛС + ДЛО.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открытые источники информации, DSM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6000768"/>
            <a:ext cx="1571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2014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7"/>
          <p:cNvGraphicFramePr/>
          <p:nvPr/>
        </p:nvGraphicFramePr>
        <p:xfrm>
          <a:off x="214282" y="428604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1436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7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Объем локального производства субстанций по годам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048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1215</Words>
  <Application>Microsoft Office PowerPoint</Application>
  <PresentationFormat>Экран (4:3)</PresentationFormat>
  <Paragraphs>196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2016-05-16T09:02:47Z</dcterms:created>
  <dcterms:modified xsi:type="dcterms:W3CDTF">2016-05-18T19:26:57Z</dcterms:modified>
</cp:coreProperties>
</file>