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4" r:id="rId2"/>
    <p:sldId id="317" r:id="rId3"/>
    <p:sldId id="256" r:id="rId4"/>
    <p:sldId id="303" r:id="rId5"/>
    <p:sldId id="320" r:id="rId6"/>
    <p:sldId id="315" r:id="rId7"/>
    <p:sldId id="318" r:id="rId8"/>
    <p:sldId id="323" r:id="rId9"/>
    <p:sldId id="307" r:id="rId10"/>
    <p:sldId id="309" r:id="rId11"/>
    <p:sldId id="310" r:id="rId12"/>
    <p:sldId id="312" r:id="rId13"/>
    <p:sldId id="327" r:id="rId14"/>
    <p:sldId id="325" r:id="rId15"/>
    <p:sldId id="326" r:id="rId16"/>
    <p:sldId id="331" r:id="rId17"/>
    <p:sldId id="332" r:id="rId18"/>
    <p:sldId id="336" r:id="rId19"/>
    <p:sldId id="334" r:id="rId20"/>
    <p:sldId id="329" r:id="rId21"/>
    <p:sldId id="333" r:id="rId22"/>
    <p:sldId id="26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7380"/>
    <a:srgbClr val="FF9900"/>
    <a:srgbClr val="3366FF"/>
    <a:srgbClr val="990033"/>
    <a:srgbClr val="FF0000"/>
    <a:srgbClr val="003399"/>
    <a:srgbClr val="0000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2" autoAdjust="0"/>
    <p:restoredTop sz="97121" autoAdjust="0"/>
  </p:normalViewPr>
  <p:slideViewPr>
    <p:cSldViewPr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84592E-ED42-418F-8C19-B8236FF8CD6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9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0169E6-BF44-4538-9956-0CEDB684991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14B09-E051-4C11-A89C-3E03740894A2}" type="slidenum">
              <a:rPr lang="ru-RU"/>
              <a:pPr/>
              <a:t>3</a:t>
            </a:fld>
            <a:endParaRPr lang="ru-RU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C856E-778A-4C56-A005-154B2DC34A15}" type="slidenum">
              <a:rPr lang="ru-RU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24BEA-F76A-49B8-B180-18136BA9B8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B2239-31E7-4CFC-B72E-787556C089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BBCE9-1262-4676-8960-0A65E51629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4A3B58-1A7E-4D5E-B4C0-3F9537AE4B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8CEE76-0281-42FB-AC55-188A695D2E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59E51-508C-45EA-8505-0125BD963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CB5B7-E7C3-4389-B013-3623B10DA6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12D45-9AE9-4FF3-8B96-E91B57959A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E3183-A784-4921-A24C-9E63FE8A61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A63EB-C5D7-4EF1-8DFB-4FD0DD347E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B4702-57D2-40E0-9898-5B2071012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A7648-677E-40CD-A169-B6F8EBE080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A3EE9-E105-41C4-AD4B-D3C4A9FF50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A0A5E7-2A5F-4989-BD8B-4B3EBAF96E6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u="sng" dirty="0" smtClean="0"/>
              <a:t>УПРАВЛЕНИЕ СТРАТЕГИЕЙ РАЗВИТИЯ ИННОВАЦИОННО-АКТИВНЫМ ПРЕДПРИЯТИЕМ СРЕДНЕГО КЛАССА</a:t>
            </a: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3571900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071934" y="4714884"/>
            <a:ext cx="47149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д.т.н., проф.</a:t>
            </a:r>
          </a:p>
          <a:p>
            <a:r>
              <a:rPr lang="ru-RU" sz="2800" b="1" dirty="0" smtClean="0"/>
              <a:t>Исмагилова Лариса Алексеевна</a:t>
            </a:r>
          </a:p>
          <a:p>
            <a:r>
              <a:rPr lang="en-US" sz="2800" dirty="0" smtClean="0"/>
              <a:t>ismagilovala@mail.ru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400" i="1" dirty="0" smtClean="0">
                <a:solidFill>
                  <a:srgbClr val="000066"/>
                </a:solidFill>
                <a:latin typeface="Eurostile" pitchFamily="34" charset="0"/>
              </a:rPr>
              <a:t>							(</a:t>
            </a:r>
            <a:r>
              <a:rPr lang="ru-RU" sz="1400" i="1" dirty="0" err="1" smtClean="0">
                <a:solidFill>
                  <a:srgbClr val="000066"/>
                </a:solidFill>
                <a:latin typeface="Eurostile" pitchFamily="34" charset="0"/>
              </a:rPr>
              <a:t>О.Г.Голиченко</a:t>
            </a:r>
            <a:r>
              <a:rPr lang="ru-RU" sz="1400" i="1" dirty="0" smtClean="0">
                <a:solidFill>
                  <a:srgbClr val="000066"/>
                </a:solidFill>
                <a:latin typeface="Eurostile" pitchFamily="34" charset="0"/>
              </a:rPr>
              <a:t> ЦЭМИ)</a:t>
            </a:r>
            <a:endParaRPr lang="en-US" sz="1400" i="1" dirty="0">
              <a:solidFill>
                <a:srgbClr val="000066"/>
              </a:solidFill>
              <a:latin typeface="Eurostile" pitchFamily="34" charset="0"/>
            </a:endParaRPr>
          </a:p>
        </p:txBody>
      </p:sp>
      <p:graphicFrame>
        <p:nvGraphicFramePr>
          <p:cNvPr id="499715" name="Object 3"/>
          <p:cNvGraphicFramePr>
            <a:graphicFrameLocks noChangeAspect="1"/>
          </p:cNvGraphicFramePr>
          <p:nvPr>
            <p:ph idx="1"/>
          </p:nvPr>
        </p:nvGraphicFramePr>
        <p:xfrm>
          <a:off x="214282" y="857232"/>
          <a:ext cx="8715436" cy="5643602"/>
        </p:xfrm>
        <a:graphic>
          <a:graphicData uri="http://schemas.openxmlformats.org/presentationml/2006/ole">
            <p:oleObj spid="_x0000_s224258" name="Диаграмма" r:id="rId3" imgW="7153407" imgH="4191064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/>
          <a:lstStyle/>
          <a:p>
            <a:r>
              <a:rPr lang="ru-RU" sz="1600" i="1" dirty="0" smtClean="0">
                <a:solidFill>
                  <a:srgbClr val="000066"/>
                </a:solidFill>
                <a:latin typeface="Eurostile" pitchFamily="34" charset="0"/>
              </a:rPr>
              <a:t>						</a:t>
            </a:r>
            <a:r>
              <a:rPr lang="ru-RU" sz="1400" i="1" dirty="0" smtClean="0">
                <a:solidFill>
                  <a:srgbClr val="000066"/>
                </a:solidFill>
                <a:latin typeface="Eurostile" pitchFamily="34" charset="0"/>
              </a:rPr>
              <a:t>(</a:t>
            </a:r>
            <a:r>
              <a:rPr lang="ru-RU" sz="1400" i="1" dirty="0" err="1" smtClean="0">
                <a:solidFill>
                  <a:srgbClr val="000066"/>
                </a:solidFill>
                <a:latin typeface="Eurostile" pitchFamily="34" charset="0"/>
              </a:rPr>
              <a:t>О.Г.Голиченко</a:t>
            </a:r>
            <a:r>
              <a:rPr lang="ru-RU" sz="1400" i="1" dirty="0" smtClean="0">
                <a:solidFill>
                  <a:srgbClr val="000066"/>
                </a:solidFill>
                <a:latin typeface="Eurostile" pitchFamily="34" charset="0"/>
              </a:rPr>
              <a:t> ЦЭМИ)</a:t>
            </a:r>
            <a:endParaRPr lang="ru-RU" sz="1400" dirty="0" smtClean="0"/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>
            <p:ph idx="1"/>
          </p:nvPr>
        </p:nvGraphicFramePr>
        <p:xfrm>
          <a:off x="357158" y="642918"/>
          <a:ext cx="8407429" cy="5786478"/>
        </p:xfrm>
        <a:graphic>
          <a:graphicData uri="http://schemas.openxmlformats.org/presentationml/2006/ole">
            <p:oleObj spid="_x0000_s225282" name="Диаграмма" r:id="rId3" imgW="7772439" imgH="3724249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1106" name="Object 2"/>
          <p:cNvGraphicFramePr>
            <a:graphicFrameLocks noChangeAspect="1"/>
          </p:cNvGraphicFramePr>
          <p:nvPr>
            <p:ph idx="1"/>
          </p:nvPr>
        </p:nvGraphicFramePr>
        <p:xfrm>
          <a:off x="428596" y="500042"/>
          <a:ext cx="8429684" cy="6000792"/>
        </p:xfrm>
        <a:graphic>
          <a:graphicData uri="http://schemas.openxmlformats.org/presentationml/2006/ole">
            <p:oleObj spid="_x0000_s227330" name="Диаграмма" r:id="rId3" imgW="5038606" imgH="2752776" progId="Excel.Sheet.8">
              <p:embed/>
            </p:oleObj>
          </a:graphicData>
        </a:graphic>
      </p:graphicFrame>
      <p:sp>
        <p:nvSpPr>
          <p:cNvPr id="431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48" y="285728"/>
            <a:ext cx="8126413" cy="631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b="1" dirty="0" smtClean="0"/>
              <a:t>Ведется </a:t>
            </a:r>
            <a:r>
              <a:rPr lang="ru-RU" sz="2400" b="1" dirty="0" smtClean="0"/>
              <a:t>р</a:t>
            </a:r>
            <a:r>
              <a:rPr lang="ru-RU" sz="2400" b="1" dirty="0" smtClean="0"/>
              <a:t>азработка </a:t>
            </a:r>
            <a:r>
              <a:rPr lang="ru-RU" sz="2400" b="1" dirty="0" smtClean="0"/>
              <a:t>методических положений </a:t>
            </a:r>
            <a:r>
              <a:rPr lang="ru-RU" sz="2400" b="1" i="1" dirty="0" smtClean="0"/>
              <a:t>экономического управления инновационной активностью </a:t>
            </a:r>
            <a:r>
              <a:rPr lang="ru-RU" sz="2400" b="1" i="1" dirty="0" smtClean="0"/>
              <a:t>предприятий </a:t>
            </a:r>
            <a:r>
              <a:rPr lang="ru-RU" sz="2400" b="1" i="1" dirty="0" smtClean="0"/>
              <a:t>с различными типами конкурентного поведения </a:t>
            </a:r>
            <a:r>
              <a:rPr lang="ru-RU" sz="2000" b="1" dirty="0" smtClean="0"/>
              <a:t>на </a:t>
            </a:r>
            <a:r>
              <a:rPr lang="ru-RU" sz="2000" b="1" dirty="0" smtClean="0"/>
              <a:t>основе использования графоаналитических </a:t>
            </a:r>
            <a:r>
              <a:rPr lang="ru-RU" sz="2000" b="1" dirty="0" smtClean="0"/>
              <a:t>моделей и </a:t>
            </a:r>
            <a:r>
              <a:rPr lang="ru-RU" sz="2000" b="1" dirty="0" smtClean="0">
                <a:solidFill>
                  <a:srgbClr val="000000"/>
                </a:solidFill>
              </a:rPr>
              <a:t>относительных значений экономических показателей, </a:t>
            </a:r>
            <a:r>
              <a:rPr lang="ru-RU" sz="2000" b="1" dirty="0" smtClean="0">
                <a:solidFill>
                  <a:srgbClr val="000000"/>
                </a:solidFill>
              </a:rPr>
              <a:t>которые  </a:t>
            </a:r>
            <a:r>
              <a:rPr lang="ru-RU" sz="2000" b="1" dirty="0" smtClean="0">
                <a:solidFill>
                  <a:srgbClr val="000000"/>
                </a:solidFill>
              </a:rPr>
              <a:t>позволяют: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сформировать </a:t>
            </a:r>
            <a:r>
              <a:rPr lang="ru-RU" sz="2000" b="1" dirty="0" smtClean="0">
                <a:solidFill>
                  <a:srgbClr val="000000"/>
                </a:solidFill>
              </a:rPr>
              <a:t>репрезентативное информационное поле, </a:t>
            </a:r>
            <a:endParaRPr lang="ru-RU" sz="20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определить </a:t>
            </a:r>
            <a:r>
              <a:rPr lang="ru-RU" sz="2000" b="1" dirty="0" smtClean="0">
                <a:solidFill>
                  <a:srgbClr val="000000"/>
                </a:solidFill>
              </a:rPr>
              <a:t>оптимальный управленческий диапазон </a:t>
            </a:r>
            <a:r>
              <a:rPr lang="ru-RU" sz="2000" b="1" dirty="0" smtClean="0">
                <a:solidFill>
                  <a:srgbClr val="000000"/>
                </a:solidFill>
              </a:rPr>
              <a:t>решений по выбору стратегии развития,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учесть </a:t>
            </a:r>
            <a:r>
              <a:rPr lang="ru-RU" sz="2000" b="1" dirty="0" smtClean="0">
                <a:solidFill>
                  <a:srgbClr val="000000"/>
                </a:solidFill>
              </a:rPr>
              <a:t>динамику экономических </a:t>
            </a:r>
            <a:r>
              <a:rPr lang="ru-RU" sz="2000" b="1" dirty="0" smtClean="0">
                <a:solidFill>
                  <a:srgbClr val="000000"/>
                </a:solidFill>
              </a:rPr>
              <a:t>процессов производства  и внедрения инноваций,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согласовать противоречивые </a:t>
            </a:r>
            <a:r>
              <a:rPr lang="ru-RU" sz="2000" b="1" dirty="0" smtClean="0">
                <a:solidFill>
                  <a:srgbClr val="000000"/>
                </a:solidFill>
              </a:rPr>
              <a:t>интересы участников </a:t>
            </a:r>
            <a:r>
              <a:rPr lang="ru-RU" sz="2000" b="1" dirty="0" smtClean="0">
                <a:solidFill>
                  <a:srgbClr val="000000"/>
                </a:solidFill>
              </a:rPr>
              <a:t>производственной и инновационной </a:t>
            </a:r>
            <a:r>
              <a:rPr lang="ru-RU" sz="2000" b="1" dirty="0" smtClean="0">
                <a:solidFill>
                  <a:srgbClr val="000000"/>
                </a:solidFill>
              </a:rPr>
              <a:t>деятельности</a:t>
            </a:r>
            <a:r>
              <a:rPr lang="ru-RU" sz="2000" b="1" dirty="0" smtClean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прогнозировать </a:t>
            </a:r>
            <a:r>
              <a:rPr lang="ru-RU" sz="2000" b="1" dirty="0" smtClean="0">
                <a:solidFill>
                  <a:srgbClr val="000000"/>
                </a:solidFill>
              </a:rPr>
              <a:t>последствия принимаемых </a:t>
            </a:r>
            <a:r>
              <a:rPr lang="ru-RU" sz="2000" b="1" dirty="0" smtClean="0">
                <a:solidFill>
                  <a:srgbClr val="000000"/>
                </a:solidFill>
              </a:rPr>
              <a:t>стратегических управленческих </a:t>
            </a:r>
            <a:r>
              <a:rPr lang="ru-RU" sz="2000" b="1" dirty="0" smtClean="0">
                <a:solidFill>
                  <a:srgbClr val="000000"/>
                </a:solidFill>
              </a:rPr>
              <a:t>решений.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0ACF4-1BD7-409E-BD5A-F6018DA38405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214438"/>
            <a:ext cx="7772400" cy="52863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800" dirty="0" smtClean="0"/>
              <a:t>Конкурентоспособность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b="1" dirty="0" smtClean="0"/>
              <a:t>К = </a:t>
            </a:r>
            <a:r>
              <a:rPr lang="en-US" sz="1800" b="1" dirty="0" smtClean="0"/>
              <a:t>F</a:t>
            </a:r>
            <a:r>
              <a:rPr lang="ru-RU" sz="1800" b="1" dirty="0" smtClean="0"/>
              <a:t> {ИА; ФА}, </a:t>
            </a:r>
            <a:r>
              <a:rPr lang="ru-RU" sz="1800" dirty="0" smtClean="0"/>
              <a:t>где</a:t>
            </a:r>
          </a:p>
          <a:p>
            <a:pPr eaLnBrk="1" hangingPunct="1"/>
            <a:r>
              <a:rPr lang="ru-RU" sz="1800" dirty="0" smtClean="0"/>
              <a:t>К – тип конкурентоспособности предприятия;</a:t>
            </a:r>
          </a:p>
          <a:p>
            <a:pPr eaLnBrk="1" hangingPunct="1"/>
            <a:r>
              <a:rPr lang="ru-RU" sz="1800" dirty="0" smtClean="0"/>
              <a:t>ИА –  уровень инновационной  активности;</a:t>
            </a:r>
          </a:p>
          <a:p>
            <a:pPr eaLnBrk="1" hangingPunct="1"/>
            <a:r>
              <a:rPr lang="ru-RU" sz="1800" dirty="0" smtClean="0"/>
              <a:t>ФА – уровень финансовой активности.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u="sng" dirty="0" smtClean="0"/>
              <a:t>Инновационная активность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b="1" dirty="0" smtClean="0"/>
              <a:t>ИА = (ИР2-ИР1)/(Т1-Т2), </a:t>
            </a:r>
            <a:r>
              <a:rPr lang="ru-RU" sz="1800" dirty="0" smtClean="0"/>
              <a:t>где  </a:t>
            </a:r>
          </a:p>
          <a:p>
            <a:pPr eaLnBrk="1" hangingPunct="1"/>
            <a:r>
              <a:rPr lang="ru-RU" sz="1800" dirty="0" smtClean="0"/>
              <a:t>ИР 1, ИР2 – инновационный результат (доход)</a:t>
            </a:r>
          </a:p>
          <a:p>
            <a:pPr eaLnBrk="1" hangingPunct="1"/>
            <a:r>
              <a:rPr lang="ru-RU" sz="1800" dirty="0" smtClean="0"/>
              <a:t>Т1, Т2 – время достижения инновационного результата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u="sng" dirty="0" smtClean="0"/>
              <a:t>Финансовая активность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b="1" dirty="0" smtClean="0"/>
              <a:t>ФА = (ФР2-ФР1) /(Т1-Т2), </a:t>
            </a:r>
            <a:r>
              <a:rPr lang="ru-RU" sz="1800" dirty="0" smtClean="0"/>
              <a:t>где  </a:t>
            </a:r>
          </a:p>
          <a:p>
            <a:pPr eaLnBrk="1" hangingPunct="1"/>
            <a:r>
              <a:rPr lang="ru-RU" sz="1800" dirty="0" smtClean="0"/>
              <a:t>ФР1, ФР2 – финансовые ресурсы, требуемые для  достижения инновационного  результата</a:t>
            </a:r>
          </a:p>
          <a:p>
            <a:pPr eaLnBrk="1" hangingPunct="1"/>
            <a:r>
              <a:rPr lang="ru-RU" sz="1800" dirty="0" smtClean="0"/>
              <a:t>Т1, Т2 – время достижения инновационного результата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08ECE-FDAA-410A-946E-AE02C286A559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32772" name="Заголовок 5"/>
          <p:cNvSpPr>
            <a:spLocks noGrp="1"/>
          </p:cNvSpPr>
          <p:nvPr>
            <p:ph type="title"/>
          </p:nvPr>
        </p:nvSpPr>
        <p:spPr>
          <a:xfrm>
            <a:off x="785813" y="-214313"/>
            <a:ext cx="7772400" cy="1143001"/>
          </a:xfrm>
        </p:spPr>
        <p:txBody>
          <a:bodyPr/>
          <a:lstStyle/>
          <a:p>
            <a:r>
              <a:rPr lang="ru-RU" sz="2400" u="sng" smtClean="0"/>
              <a:t>Модель типа конкурентоспособности предприятия</a:t>
            </a:r>
            <a:endParaRPr lang="ru-RU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Классификация предприятий по типам конкурентоспособности и инновационной активности</a:t>
            </a:r>
            <a:endParaRPr lang="ru-RU" sz="2400" b="1" dirty="0" smtClean="0"/>
          </a:p>
        </p:txBody>
      </p:sp>
      <p:graphicFrame>
        <p:nvGraphicFramePr>
          <p:cNvPr id="71741" name="Group 61"/>
          <p:cNvGraphicFramePr>
            <a:graphicFrameLocks noGrp="1"/>
          </p:cNvGraphicFramePr>
          <p:nvPr>
            <p:ph type="tbl" idx="1"/>
          </p:nvPr>
        </p:nvGraphicFramePr>
        <p:xfrm>
          <a:off x="838200" y="1928802"/>
          <a:ext cx="7693025" cy="4157674"/>
        </p:xfrm>
        <a:graphic>
          <a:graphicData uri="http://schemas.openxmlformats.org/drawingml/2006/table">
            <a:tbl>
              <a:tblPr/>
              <a:tblGrid>
                <a:gridCol w="1790700"/>
                <a:gridCol w="2951163"/>
                <a:gridCol w="2951162"/>
              </a:tblGrid>
              <a:tr h="11608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и типы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 инновационная активность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Низкая  инновационная активность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 финансовая активность 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107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1 «Опережающий» </a:t>
                      </a:r>
                    </a:p>
                    <a:p>
                      <a:pPr marL="342900" marR="0" lvl="0" indent="107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Конкурентоспособность высокая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2  «Консервативный»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Конкурентоспособность средняя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93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Низкая финансовая активность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3  «Рискующий»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Конкурентоспособность средняя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4  « Выживающий»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Конкурентоспособность низкая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80F61-58A9-475A-B99D-4F32B865FBF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7772400" cy="1296987"/>
          </a:xfrm>
        </p:spPr>
        <p:txBody>
          <a:bodyPr/>
          <a:lstStyle/>
          <a:p>
            <a:r>
              <a:rPr lang="ru-RU" sz="2000" b="1" dirty="0" smtClean="0"/>
              <a:t>Показатели </a:t>
            </a:r>
            <a:r>
              <a:rPr lang="ru-RU" sz="2000" b="1" dirty="0" err="1" smtClean="0"/>
              <a:t>инновационности</a:t>
            </a:r>
            <a:r>
              <a:rPr lang="ru-RU" sz="2000" b="1" dirty="0" smtClean="0"/>
              <a:t> предприятия.</a:t>
            </a:r>
            <a:br>
              <a:rPr lang="ru-RU" sz="2000" b="1" dirty="0" smtClean="0"/>
            </a:br>
            <a:r>
              <a:rPr lang="ru-RU" sz="2000" b="1" dirty="0" smtClean="0"/>
              <a:t>Тактический инновационный потенциал. Стратегический инновационный потенциал. Временной разрыв.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14375" y="1785925"/>
          <a:ext cx="7772400" cy="4713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409833"/>
                <a:gridCol w="2771767"/>
              </a:tblGrid>
              <a:tr h="344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Обозначения</a:t>
                      </a:r>
                      <a:endParaRPr lang="ru-RU" dirty="0"/>
                    </a:p>
                  </a:txBody>
                  <a:tcPr/>
                </a:tc>
              </a:tr>
              <a:tr h="10257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ТИП (тактический инновационный потенциал)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ТИП = </a:t>
                      </a:r>
                      <a:r>
                        <a:rPr lang="en-US" sz="1600" b="1" dirty="0" smtClean="0"/>
                        <a:t>F</a:t>
                      </a:r>
                      <a:r>
                        <a:rPr lang="ru-RU" sz="1600" b="1" dirty="0" smtClean="0"/>
                        <a:t> {ИС; ИВ}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74320" indent="-274320" eaLnBrk="1" fontAlgn="auto" hangingPunct="1">
                        <a:lnSpc>
                          <a:spcPct val="800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400" dirty="0" smtClean="0"/>
                        <a:t>ИС – инновационная способность;</a:t>
                      </a:r>
                    </a:p>
                    <a:p>
                      <a:pPr marL="274320" indent="-274320" eaLnBrk="1" fontAlgn="auto" hangingPunct="1">
                        <a:lnSpc>
                          <a:spcPct val="800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400" dirty="0" smtClean="0"/>
                        <a:t>ИВ – инновационная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восприимчивость.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7547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СИП (стратегический инновационный потенциал)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СИП (ИР)  = ИУ-ТИП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74320" indent="-274320" eaLnBrk="1" fontAlgn="auto" hangingPunct="1">
                        <a:lnSpc>
                          <a:spcPct val="800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400" dirty="0" smtClean="0"/>
                        <a:t>ИУ – инновационный уровень рынка, требования к инновационным свойствам продукции, услуги;</a:t>
                      </a:r>
                    </a:p>
                    <a:p>
                      <a:pPr marL="274320" indent="-274320" eaLnBrk="1" fontAlgn="auto" hangingPunct="1">
                        <a:lnSpc>
                          <a:spcPct val="800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400" dirty="0" smtClean="0"/>
                        <a:t>ТИП –  тактический инновационный потенциал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5287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ВР (временной</a:t>
                      </a:r>
                      <a:r>
                        <a:rPr lang="ru-RU" sz="1600" b="1" baseline="0" dirty="0" smtClean="0"/>
                        <a:t> разрыв)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∆</a:t>
                      </a:r>
                      <a:r>
                        <a:rPr lang="en-US" sz="1600" b="1" dirty="0" smtClean="0"/>
                        <a:t>t</a:t>
                      </a:r>
                      <a:r>
                        <a:rPr lang="ru-RU" sz="1600" b="1" dirty="0" smtClean="0"/>
                        <a:t> = </a:t>
                      </a:r>
                      <a:r>
                        <a:rPr lang="en-US" sz="1600" b="1" dirty="0" smtClean="0"/>
                        <a:t>t</a:t>
                      </a:r>
                      <a:r>
                        <a:rPr lang="ru-RU" sz="1600" b="1" dirty="0" smtClean="0"/>
                        <a:t>Р – </a:t>
                      </a:r>
                      <a:r>
                        <a:rPr lang="en-US" sz="1600" b="1" dirty="0" smtClean="0"/>
                        <a:t>t</a:t>
                      </a:r>
                      <a:r>
                        <a:rPr lang="ru-RU" sz="1600" b="1" dirty="0" smtClean="0"/>
                        <a:t>П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t</a:t>
                      </a:r>
                      <a:r>
                        <a:rPr lang="ru-RU" sz="1400" dirty="0" smtClean="0"/>
                        <a:t>Р – время предоставления               инновационного товара, требуемое рынком;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140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t</a:t>
                      </a:r>
                      <a:r>
                        <a:rPr lang="ru-RU" sz="1400" dirty="0" smtClean="0"/>
                        <a:t>П- время предоставления инновационного товара, предлагаемого предприятием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D4E45-DC9E-45B4-B041-741CBC9C2E1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38" y="500063"/>
            <a:ext cx="8215312" cy="6000750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/>
              <a:t>Различные сочетания тактического инновационного потенциала и  стратегического инновационного потенциала, позволяют выделить три типа инновационного разрыва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i="1" dirty="0" smtClean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/>
              <a:t>Тип </a:t>
            </a:r>
            <a:r>
              <a:rPr lang="ru-RU" sz="2000" b="1" i="1" dirty="0"/>
              <a:t>1:   ∆СИП&lt;0 (ИУ&lt;ТИП</a:t>
            </a:r>
            <a:r>
              <a:rPr lang="ru-RU" sz="2000" dirty="0"/>
              <a:t>) –инновационный потенциал </a:t>
            </a:r>
            <a:r>
              <a:rPr lang="ru-RU" sz="2000" dirty="0" smtClean="0"/>
              <a:t>выше требований </a:t>
            </a:r>
            <a:r>
              <a:rPr lang="ru-RU" sz="2000" dirty="0"/>
              <a:t>рынка;</a:t>
            </a:r>
            <a:endParaRPr lang="ru-RU" sz="2000" b="1" i="1" dirty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i="1" dirty="0"/>
              <a:t>Тип 2: ∆СИП=0 (ИУ=ТИП)</a:t>
            </a:r>
            <a:r>
              <a:rPr lang="ru-RU" sz="2000" dirty="0"/>
              <a:t> </a:t>
            </a:r>
            <a:r>
              <a:rPr lang="ru-RU" sz="2000" dirty="0" smtClean="0"/>
              <a:t>–соответствует </a:t>
            </a:r>
            <a:r>
              <a:rPr lang="ru-RU" sz="2000" dirty="0"/>
              <a:t>требованиям рынка</a:t>
            </a:r>
            <a:r>
              <a:rPr lang="ru-RU" sz="2000" dirty="0" smtClean="0"/>
              <a:t>;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b="1" i="1" dirty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i="1" dirty="0"/>
              <a:t>Тип 3: ∆СИП&gt;0 (ИУ&gt;ТИП</a:t>
            </a:r>
            <a:r>
              <a:rPr lang="ru-RU" sz="2000" dirty="0"/>
              <a:t>) </a:t>
            </a:r>
            <a:r>
              <a:rPr lang="ru-RU" sz="2000" dirty="0" smtClean="0"/>
              <a:t>–отстает </a:t>
            </a:r>
            <a:r>
              <a:rPr lang="ru-RU" sz="2000" dirty="0"/>
              <a:t>от требований рынка</a:t>
            </a:r>
            <a:r>
              <a:rPr lang="ru-RU" sz="2000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b="1" dirty="0" smtClean="0"/>
              <a:t>Различные уровни  временного разрыва определяют следующие типы ситуаций</a:t>
            </a:r>
            <a:r>
              <a:rPr lang="ru-RU" sz="2200" b="1" dirty="0" smtClean="0"/>
              <a:t>.</a:t>
            </a:r>
            <a:endParaRPr lang="ru-RU" sz="22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∆</a:t>
            </a:r>
            <a:r>
              <a:rPr lang="en-US" sz="2000" b="1" dirty="0" smtClean="0"/>
              <a:t>t</a:t>
            </a:r>
            <a:r>
              <a:rPr lang="ru-RU" sz="2000" b="1" dirty="0" smtClean="0"/>
              <a:t> = </a:t>
            </a:r>
            <a:r>
              <a:rPr lang="en-US" sz="2000" b="1" dirty="0" smtClean="0"/>
              <a:t>t</a:t>
            </a:r>
            <a:r>
              <a:rPr lang="ru-RU" sz="2000" b="1" dirty="0" smtClean="0"/>
              <a:t>Р – </a:t>
            </a:r>
            <a:r>
              <a:rPr lang="en-US" sz="2000" b="1" dirty="0" smtClean="0"/>
              <a:t>t</a:t>
            </a:r>
            <a:r>
              <a:rPr lang="ru-RU" sz="2000" b="1" dirty="0" smtClean="0"/>
              <a:t>П, где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</a:t>
            </a:r>
            <a:r>
              <a:rPr lang="ru-RU" sz="2000" dirty="0" smtClean="0"/>
              <a:t>Р – время предоставления инновационного товара, требуемое рынком;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</a:t>
            </a:r>
            <a:r>
              <a:rPr lang="ru-RU" sz="2000" dirty="0" smtClean="0"/>
              <a:t>П- </a:t>
            </a:r>
            <a:r>
              <a:rPr lang="ru-RU" sz="2000" dirty="0" smtClean="0"/>
              <a:t>время предоставления инновационного товара, предлагаемого предприятием</a:t>
            </a:r>
            <a:endParaRPr lang="ru-RU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 u="sng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b="1" i="1" dirty="0" smtClean="0"/>
              <a:t>Тип 1:  ∆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&lt;0   (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Р&lt;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П) </a:t>
            </a:r>
            <a:r>
              <a:rPr lang="ru-RU" sz="2000" dirty="0" smtClean="0"/>
              <a:t>–время предоставления инновационного продукта </a:t>
            </a:r>
            <a:r>
              <a:rPr lang="ru-RU" sz="2000" dirty="0" smtClean="0"/>
              <a:t>больше конкурентоспособного </a:t>
            </a:r>
            <a:r>
              <a:rPr lang="ru-RU" sz="2000" dirty="0" smtClean="0"/>
              <a:t>времени</a:t>
            </a:r>
            <a:r>
              <a:rPr lang="ru-RU" sz="20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000" b="1" i="1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b="1" i="1" dirty="0" smtClean="0"/>
              <a:t>Тип 2:  ∆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=0  (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Р=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П) </a:t>
            </a:r>
            <a:r>
              <a:rPr lang="ru-RU" sz="2000" dirty="0" smtClean="0"/>
              <a:t>–соответствует  </a:t>
            </a:r>
            <a:r>
              <a:rPr lang="ru-RU" sz="2000" dirty="0" smtClean="0"/>
              <a:t>требуемому рынком конкурентоспособного времени</a:t>
            </a:r>
            <a:r>
              <a:rPr lang="ru-RU" sz="20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000" b="1" i="1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b="1" i="1" dirty="0" smtClean="0"/>
              <a:t>Тип 3:  ∆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&gt;0  (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Р&gt;</a:t>
            </a:r>
            <a:r>
              <a:rPr lang="en-US" sz="2000" b="1" i="1" dirty="0" smtClean="0"/>
              <a:t>t</a:t>
            </a:r>
            <a:r>
              <a:rPr lang="ru-RU" sz="2000" b="1" i="1" dirty="0" smtClean="0"/>
              <a:t>П) </a:t>
            </a:r>
            <a:r>
              <a:rPr lang="ru-RU" sz="2000" dirty="0" smtClean="0"/>
              <a:t>–меньше </a:t>
            </a:r>
            <a:r>
              <a:rPr lang="ru-RU" sz="2000" dirty="0" smtClean="0"/>
              <a:t>требуемого рынком конкурентоспособного времени.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0A352-D553-4F4E-A3FA-5E741C951BEC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Характеристика предприятий среднего класса по типу  инновационной активности </a:t>
            </a:r>
          </a:p>
        </p:txBody>
      </p:sp>
      <p:graphicFrame>
        <p:nvGraphicFramePr>
          <p:cNvPr id="83027" name="Group 83"/>
          <p:cNvGraphicFramePr>
            <a:graphicFrameLocks noGrp="1"/>
          </p:cNvGraphicFramePr>
          <p:nvPr>
            <p:ph sz="quarter" idx="1"/>
          </p:nvPr>
        </p:nvGraphicFramePr>
        <p:xfrm>
          <a:off x="785813" y="2285993"/>
          <a:ext cx="3373438" cy="4143404"/>
        </p:xfrm>
        <a:graphic>
          <a:graphicData uri="http://schemas.openxmlformats.org/drawingml/2006/table">
            <a:tbl>
              <a:tblPr/>
              <a:tblGrid>
                <a:gridCol w="3373438"/>
              </a:tblGrid>
              <a:tr h="82802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1: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Высокоактивное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∆ИР&lt;0; ∆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6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2: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∆ИР=0; ∆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02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3: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Малоактивное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∆ИР&gt;0; ∆t&gt;0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6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4: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∆ИР&lt;0; ∆t=0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02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5: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Малоактивное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∆ИР=0; ∆t=0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024" name="Group 80"/>
          <p:cNvGraphicFramePr>
            <a:graphicFrameLocks noGrp="1"/>
          </p:cNvGraphicFramePr>
          <p:nvPr>
            <p:ph sz="quarter" idx="2"/>
          </p:nvPr>
        </p:nvGraphicFramePr>
        <p:xfrm>
          <a:off x="4929188" y="2285991"/>
          <a:ext cx="3124200" cy="4152910"/>
        </p:xfrm>
        <a:graphic>
          <a:graphicData uri="http://schemas.openxmlformats.org/drawingml/2006/table">
            <a:tbl>
              <a:tblPr/>
              <a:tblGrid>
                <a:gridCol w="3124200"/>
              </a:tblGrid>
              <a:tr h="103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6: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Неактивное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∆ИР&gt;0; ∆t=0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734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7: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Малоактивное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∆ИР&lt;0; ∆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8: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Неактивное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∆ИР=0; ∆t&lt;0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734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9: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Пассивное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Параметры: ∆ИР&gt;0; ∆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7EB5-CC92-4122-8FD2-2EF8F86DE17F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07"/>
          <p:cNvSpPr>
            <a:spLocks noGrp="1" noChangeArrowheads="1"/>
          </p:cNvSpPr>
          <p:nvPr>
            <p:ph type="title"/>
          </p:nvPr>
        </p:nvSpPr>
        <p:spPr>
          <a:xfrm>
            <a:off x="142844" y="428603"/>
            <a:ext cx="8786874" cy="100013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Матрица траекторий </a:t>
            </a:r>
            <a:r>
              <a:rPr lang="ru-RU" sz="2400" b="1" dirty="0" smtClean="0"/>
              <a:t>поведения</a:t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СИА = 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ru-RU" sz="2400" b="1" dirty="0" smtClean="0">
                <a:solidFill>
                  <a:schemeClr val="tx1"/>
                </a:solidFill>
              </a:rPr>
              <a:t> {СИП; ВР},</a:t>
            </a:r>
            <a:r>
              <a:rPr lang="ru-RU" sz="1600" b="1" dirty="0" smtClean="0">
                <a:solidFill>
                  <a:schemeClr val="tx1"/>
                </a:solidFill>
              </a:rPr>
              <a:t>где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СИП </a:t>
            </a:r>
            <a:r>
              <a:rPr lang="ru-RU" sz="1600" b="1" dirty="0" smtClean="0">
                <a:solidFill>
                  <a:schemeClr val="tx1"/>
                </a:solidFill>
              </a:rPr>
              <a:t>(ИР) – стратегический инновационный потенциал (инновационный разрыв</a:t>
            </a:r>
            <a:r>
              <a:rPr lang="ru-RU" sz="1600" b="1" dirty="0" smtClean="0">
                <a:solidFill>
                  <a:schemeClr val="tx1"/>
                </a:solidFill>
              </a:rPr>
              <a:t>);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ВР </a:t>
            </a:r>
            <a:r>
              <a:rPr lang="ru-RU" sz="1600" b="1" dirty="0" smtClean="0">
                <a:solidFill>
                  <a:schemeClr val="tx1"/>
                </a:solidFill>
              </a:rPr>
              <a:t>– временной разрыв.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78954" name="Group 106"/>
          <p:cNvGraphicFramePr>
            <a:graphicFrameLocks noGrp="1"/>
          </p:cNvGraphicFramePr>
          <p:nvPr>
            <p:ph type="tbl" idx="1"/>
          </p:nvPr>
        </p:nvGraphicFramePr>
        <p:xfrm>
          <a:off x="714375" y="1606383"/>
          <a:ext cx="7358113" cy="2914879"/>
        </p:xfrm>
        <a:graphic>
          <a:graphicData uri="http://schemas.openxmlformats.org/drawingml/2006/table">
            <a:tbl>
              <a:tblPr/>
              <a:tblGrid>
                <a:gridCol w="1469506"/>
                <a:gridCol w="2131817"/>
                <a:gridCol w="1722650"/>
                <a:gridCol w="2034140"/>
              </a:tblGrid>
              <a:tr h="6513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∆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Малоактивное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8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Неактивное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9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Пассивное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645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∆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4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5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Малоактивное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6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Неактивное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035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∆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1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Высокоактивное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СИА 3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Малоактивное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87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∆СИП&lt;0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∆СИП=0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СИП&gt;0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31CC6-61DE-4FE9-92A9-05903EABB61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0991" name="Прямоугольник 6"/>
          <p:cNvSpPr>
            <a:spLocks noChangeArrowheads="1"/>
          </p:cNvSpPr>
          <p:nvPr/>
        </p:nvSpPr>
        <p:spPr bwMode="auto">
          <a:xfrm>
            <a:off x="571500" y="4500563"/>
            <a:ext cx="8215313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ПРИМЕР: Различные траектории движения  СИА 9 – СИА 1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СИА9-СИА8-СИА7-СИА4-СИА1;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СИА9-СИА8-СИА5-СИА4-СИА1;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СИА9-СИА8-СИА5-СИА2-СИА1;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СИА9-СИА6-СИА5-СИА2-СИА1;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СИА9-СИА6-СИА5-СИА4-СИА1.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7502525" y="2284413"/>
            <a:ext cx="712787" cy="1588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5715000" y="2643188"/>
            <a:ext cx="2143125" cy="1587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323681" y="3034507"/>
            <a:ext cx="784225" cy="1588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3286125" y="3429000"/>
            <a:ext cx="2428875" cy="1588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Новые закономерности    развития  конкурентной среды и требования к механизму управления конкурентоспособностью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643049"/>
          <a:ext cx="8286808" cy="4500595"/>
        </p:xfrm>
        <a:graphic>
          <a:graphicData uri="http://schemas.openxmlformats.org/drawingml/2006/table">
            <a:tbl>
              <a:tblPr/>
              <a:tblGrid>
                <a:gridCol w="3286148"/>
                <a:gridCol w="5000660"/>
              </a:tblGrid>
              <a:tr h="52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Особенности  и вызовы конкурентной среды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Требования к механизму обеспечения конкурентоспособности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Глобализация экономики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Принцип приоритета стратегического альянса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Принцип соответствия стратегической цели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Информатизация 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информационной открытости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Сетевые трансформации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рациональной трансформации на основе учета потенциалов и конкурентных позиций  предприятий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многовекторного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развития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Открытость экономики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информационной открытости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интеграции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организационной декомпозиции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Новое качество персонала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демократизации  управления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участия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изменения иерархии принятия решений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Инновационность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жесткой инновационной ориентации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65F9-D291-4AB5-9114-7D685C0679F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684213" y="1052513"/>
          <a:ext cx="7343775" cy="5192712"/>
        </p:xfrm>
        <a:graphic>
          <a:graphicData uri="http://schemas.openxmlformats.org/presentationml/2006/ole">
            <p:oleObj spid="_x0000_s230402" r:id="rId4" imgW="7225284" imgH="7180326" progId="">
              <p:embed/>
            </p:oleObj>
          </a:graphicData>
        </a:graphic>
      </p:graphicFrame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207375" cy="8397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900" dirty="0" smtClean="0"/>
              <a:t>Графическая модель прибыльности (убыточности) выпуска продукции в долях себестоимости</a:t>
            </a:r>
            <a:r>
              <a:rPr lang="ru-RU" sz="35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0B172-7C4A-4F58-AE4B-33A764E85DB7}" type="slidenum">
              <a:rPr lang="ru-RU" altLang="en-US"/>
              <a:pPr>
                <a:defRPr/>
              </a:pPr>
              <a:t>20</a:t>
            </a:fld>
            <a:endParaRPr lang="ru-RU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29618" cy="1214446"/>
          </a:xfrm>
        </p:spPr>
        <p:txBody>
          <a:bodyPr/>
          <a:lstStyle/>
          <a:p>
            <a:r>
              <a:rPr lang="ru-RU" sz="2800" dirty="0" smtClean="0"/>
              <a:t>Карта стратегического позиционирования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58223-E313-4B35-8079-BE644888E40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3994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1571612"/>
            <a:ext cx="7786694" cy="4929222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ru-RU" i="1"/>
              <a:t>Спасибо за внимание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68413"/>
            <a:ext cx="8229600" cy="3441700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</a:rPr>
              <a:t/>
            </a:r>
            <a:br>
              <a:rPr lang="en-US" sz="2800" b="1" dirty="0">
                <a:solidFill>
                  <a:schemeClr val="accent2"/>
                </a:solidFill>
              </a:rPr>
            </a:br>
            <a:endParaRPr lang="ru-RU" sz="4000" b="1" dirty="0">
              <a:solidFill>
                <a:srgbClr val="3333CC"/>
              </a:solidFill>
            </a:endParaRPr>
          </a:p>
        </p:txBody>
      </p:sp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6516688" y="3429000"/>
          <a:ext cx="2232025" cy="1500197"/>
        </p:xfrm>
        <a:graphic>
          <a:graphicData uri="http://schemas.openxmlformats.org/presentationml/2006/ole">
            <p:oleObj spid="_x0000_s2076" name="Clip" r:id="rId4" imgW="2286000" imgH="1184760" progId="">
              <p:embed/>
            </p:oleObj>
          </a:graphicData>
        </a:graphic>
      </p:graphicFrame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143636" y="4929198"/>
            <a:ext cx="2590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Средние предприятия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101-250 человек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1000 млн.руб.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14282" y="4929198"/>
            <a:ext cx="27860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Микро </a:t>
            </a:r>
            <a:r>
              <a:rPr lang="ru-RU" sz="1400" dirty="0" smtClean="0"/>
              <a:t>предприятия: численность до15 человек, доход до </a:t>
            </a:r>
            <a:r>
              <a:rPr lang="ru-RU" sz="1400" dirty="0"/>
              <a:t>60 млн.руб.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143240" y="4929198"/>
            <a:ext cx="21431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Малые предприятия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16-100 человек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400 млн.руб.</a:t>
            </a:r>
          </a:p>
        </p:txBody>
      </p:sp>
      <p:pic>
        <p:nvPicPr>
          <p:cNvPr id="207879" name="Picture 1031" descr="j02920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5" y="3571876"/>
            <a:ext cx="1214447" cy="1357323"/>
          </a:xfrm>
          <a:prstGeom prst="rect">
            <a:avLst/>
          </a:prstGeom>
          <a:noFill/>
        </p:spPr>
      </p:pic>
      <p:pic>
        <p:nvPicPr>
          <p:cNvPr id="207884" name="Picture 1036" descr="j01874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5738" y="3286124"/>
            <a:ext cx="1584325" cy="1785949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5720" y="1142984"/>
            <a:ext cx="8643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b="1" dirty="0" smtClean="0"/>
              <a:t>Статьей 4 Федерального Закона №209-ФЗ от 24.07.2007 года «О развитии малого и среднего предпринимательства в РФ» определены категории субъектов малого и среднего предпринимательства.</a:t>
            </a:r>
          </a:p>
          <a:p>
            <a:pPr marL="0" indent="0">
              <a:spcBef>
                <a:spcPts val="0"/>
              </a:spcBef>
              <a:defRPr/>
            </a:pPr>
            <a:r>
              <a:rPr lang="ru-RU" dirty="0" smtClean="0"/>
              <a:t> К субъектам малого и среднего предпринимательства относятся </a:t>
            </a:r>
            <a:r>
              <a:rPr lang="ru-RU" dirty="0" smtClean="0"/>
              <a:t>потребительские </a:t>
            </a:r>
            <a:r>
              <a:rPr lang="ru-RU" dirty="0" smtClean="0"/>
              <a:t>кооперативы и коммерческие </a:t>
            </a:r>
            <a:r>
              <a:rPr lang="ru-RU" dirty="0" smtClean="0"/>
              <a:t>организации, </a:t>
            </a:r>
            <a:r>
              <a:rPr lang="ru-RU" dirty="0" smtClean="0"/>
              <a:t>а также   </a:t>
            </a:r>
            <a:r>
              <a:rPr lang="ru-RU" dirty="0" smtClean="0"/>
              <a:t>индивидуальные предприниматели, фермерские хозяйства</a:t>
            </a:r>
            <a:r>
              <a:rPr lang="ru-RU" dirty="0" smtClean="0"/>
              <a:t>, соответствующие </a:t>
            </a:r>
            <a:r>
              <a:rPr lang="ru-RU" dirty="0" smtClean="0"/>
              <a:t>условиям</a:t>
            </a:r>
            <a:r>
              <a:rPr lang="ru-RU" dirty="0" smtClean="0"/>
              <a:t>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14290"/>
            <a:ext cx="84296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399"/>
                </a:solidFill>
              </a:rPr>
              <a:t>Категории и условия отнесения к субъектам малого и среднего предпринимательства </a:t>
            </a:r>
            <a:r>
              <a:rPr lang="ru-RU" b="1" i="1" dirty="0" smtClean="0">
                <a:solidFill>
                  <a:srgbClr val="003399"/>
                </a:solidFill>
              </a:rPr>
              <a:t/>
            </a:r>
            <a:br>
              <a:rPr lang="ru-RU" b="1" i="1" dirty="0" smtClean="0">
                <a:solidFill>
                  <a:srgbClr val="003399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" grpId="0" autoUpdateAnimBg="0"/>
      <p:bldP spid="2082" grpId="0" autoUpdateAnimBg="0"/>
      <p:bldP spid="20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Малые и средние </a:t>
            </a:r>
            <a:r>
              <a:rPr lang="ru-RU" sz="3200" dirty="0" smtClean="0"/>
              <a:t>предприятия</a:t>
            </a:r>
            <a:endParaRPr lang="ru-RU" sz="1800" i="1" dirty="0"/>
          </a:p>
        </p:txBody>
      </p:sp>
      <p:graphicFrame>
        <p:nvGraphicFramePr>
          <p:cNvPr id="257106" name="Group 8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18488" cy="4411663"/>
        </p:xfrm>
        <a:graphic>
          <a:graphicData uri="http://schemas.openxmlformats.org/drawingml/2006/table">
            <a:tbl>
              <a:tblPr/>
              <a:tblGrid>
                <a:gridCol w="1643063"/>
                <a:gridCol w="1644650"/>
                <a:gridCol w="1643062"/>
                <a:gridCol w="1644650"/>
                <a:gridCol w="1643063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0-60млн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61-400 млн.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401-1000 млн.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Более 1000 млн.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0-15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16-100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101-250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Более 250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107" name="Rectangle 83"/>
          <p:cNvSpPr>
            <a:spLocks noChangeArrowheads="1"/>
          </p:cNvSpPr>
          <p:nvPr/>
        </p:nvSpPr>
        <p:spPr bwMode="auto">
          <a:xfrm>
            <a:off x="684213" y="6381750"/>
            <a:ext cx="1295400" cy="287338"/>
          </a:xfrm>
          <a:prstGeom prst="rect">
            <a:avLst/>
          </a:prstGeom>
          <a:solidFill>
            <a:srgbClr val="3399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7108" name="Rectangle 84"/>
          <p:cNvSpPr>
            <a:spLocks noChangeArrowheads="1"/>
          </p:cNvSpPr>
          <p:nvPr/>
        </p:nvSpPr>
        <p:spPr bwMode="auto">
          <a:xfrm>
            <a:off x="3132138" y="6381750"/>
            <a:ext cx="1295400" cy="287338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7109" name="Rectangle 85"/>
          <p:cNvSpPr>
            <a:spLocks noChangeArrowheads="1"/>
          </p:cNvSpPr>
          <p:nvPr/>
        </p:nvSpPr>
        <p:spPr bwMode="auto">
          <a:xfrm>
            <a:off x="5795963" y="6381750"/>
            <a:ext cx="1295400" cy="287338"/>
          </a:xfrm>
          <a:prstGeom prst="rect">
            <a:avLst/>
          </a:prstGeom>
          <a:solidFill>
            <a:srgbClr val="0033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7110" name="Text Box 86"/>
          <p:cNvSpPr txBox="1">
            <a:spLocks noChangeArrowheads="1"/>
          </p:cNvSpPr>
          <p:nvPr/>
        </p:nvSpPr>
        <p:spPr bwMode="auto">
          <a:xfrm>
            <a:off x="395288" y="6021388"/>
            <a:ext cx="231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/>
              <a:t>Микропредприятия</a:t>
            </a:r>
          </a:p>
        </p:txBody>
      </p:sp>
      <p:sp>
        <p:nvSpPr>
          <p:cNvPr id="257111" name="Text Box 87"/>
          <p:cNvSpPr txBox="1">
            <a:spLocks noChangeArrowheads="1"/>
          </p:cNvSpPr>
          <p:nvPr/>
        </p:nvSpPr>
        <p:spPr bwMode="auto">
          <a:xfrm>
            <a:off x="3040063" y="5969000"/>
            <a:ext cx="214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 dirty="0"/>
              <a:t>Малые(без микро)</a:t>
            </a:r>
          </a:p>
        </p:txBody>
      </p:sp>
      <p:sp>
        <p:nvSpPr>
          <p:cNvPr id="257112" name="Text Box 88"/>
          <p:cNvSpPr txBox="1">
            <a:spLocks noChangeArrowheads="1"/>
          </p:cNvSpPr>
          <p:nvPr/>
        </p:nvSpPr>
        <p:spPr bwMode="auto">
          <a:xfrm>
            <a:off x="5795963" y="6021388"/>
            <a:ext cx="2620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 dirty="0"/>
              <a:t>Средние предприятия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857250" y="0"/>
            <a:ext cx="7772400" cy="45719"/>
          </a:xfrm>
        </p:spPr>
        <p:txBody>
          <a:bodyPr/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sz="1800" b="1" dirty="0" smtClean="0"/>
              <a:t>Сравнительная таблица критериев, определяющих субъектов малого и среднего предпринимательства в Европейском союзе и в Российской Федерации</a:t>
            </a: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D9DDF-4585-410E-9EAA-032A32717D5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1" y="1571613"/>
          <a:ext cx="8643997" cy="5211718"/>
        </p:xfrm>
        <a:graphic>
          <a:graphicData uri="http://schemas.openxmlformats.org/drawingml/2006/table">
            <a:tbl>
              <a:tblPr/>
              <a:tblGrid>
                <a:gridCol w="890154"/>
                <a:gridCol w="1806721"/>
                <a:gridCol w="2634543"/>
                <a:gridCol w="1104193"/>
                <a:gridCol w="1104193"/>
                <a:gridCol w="1104193"/>
              </a:tblGrid>
              <a:tr h="237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Страны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Максимально значение критериев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Категории предприятий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6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Микропредприятия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Малые предприятия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Средние предприятия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Крупные предприятия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48">
                <a:tc rowSpan="4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Европейский союз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Число занятых, чел.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9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Отр 10 до 49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50 до 249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250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Годовой оборот, евро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млн.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50 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50 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Годовой итог баланса, евро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млн.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43 млн.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43 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Степень независимости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Пороговое значение участия в капитале или прав голоса. Принадлежащих другому предприятию или организации. Составляет 25%. За установленным исключением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097">
                <a:tc rowSpan="4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Росийская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Федерация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Число занятых, чел.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15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16 до 100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От 101 до 250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251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выручка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Предельные значения выручки от реализации товаров (работ, услуг) и балансовой стоимости активов  устанавливаются правительством РФ один раз в пять лет с учетом данных сплошных статистических наблюдений за деятельностью субъектов малого и среднего предпринимательства (положение вступило в силу с 1 января 2010 г.)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3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Балансовая стоимость активов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6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Степень независимости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Суммарная доля участия в уставном (складочном) капитале (паевом фонде)  малых и средних предприятий установленных категорий владельцев не может превышать 25%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5405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Актуальность</a:t>
            </a:r>
            <a:endParaRPr lang="ru-RU" sz="28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857250"/>
            <a:ext cx="87503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 современных </a:t>
            </a:r>
            <a:r>
              <a:rPr lang="ru-RU" sz="2000" dirty="0" smtClean="0"/>
              <a:t>условиях  </a:t>
            </a:r>
            <a:r>
              <a:rPr lang="ru-RU" sz="2000" dirty="0" smtClean="0"/>
              <a:t>успех промышленного предприятия определяют не столько </a:t>
            </a:r>
            <a:r>
              <a:rPr lang="ru-RU" sz="2000" dirty="0" smtClean="0"/>
              <a:t>организация </a:t>
            </a:r>
            <a:r>
              <a:rPr lang="ru-RU" sz="2000" dirty="0" smtClean="0"/>
              <a:t>производства </a:t>
            </a:r>
            <a:r>
              <a:rPr lang="ru-RU" sz="2000" dirty="0" smtClean="0"/>
              <a:t>продукции, </a:t>
            </a:r>
            <a:r>
              <a:rPr lang="ru-RU" sz="2000" dirty="0" smtClean="0"/>
              <a:t>снижение </a:t>
            </a:r>
            <a:r>
              <a:rPr lang="ru-RU" sz="2000" dirty="0" smtClean="0"/>
              <a:t>издержек, </a:t>
            </a:r>
            <a:r>
              <a:rPr lang="ru-RU" sz="2000" dirty="0" smtClean="0"/>
              <a:t>повышение </a:t>
            </a:r>
            <a:r>
              <a:rPr lang="ru-RU" sz="2000" dirty="0" smtClean="0"/>
              <a:t>эффективности </a:t>
            </a:r>
            <a:r>
              <a:rPr lang="ru-RU" sz="2000" dirty="0" smtClean="0"/>
              <a:t>использования всех видов ресурсов, а то, насколько удачно предприятие </a:t>
            </a:r>
            <a:r>
              <a:rPr lang="ru-RU" sz="2000" dirty="0" smtClean="0"/>
              <a:t>приспосабливается </a:t>
            </a:r>
            <a:r>
              <a:rPr lang="ru-RU" sz="2000" dirty="0" smtClean="0"/>
              <a:t>к </a:t>
            </a:r>
            <a:r>
              <a:rPr lang="ru-RU" sz="2000" dirty="0" smtClean="0"/>
              <a:t>конкурентному окружению: </a:t>
            </a:r>
            <a:r>
              <a:rPr lang="ru-RU" sz="2000" dirty="0" smtClean="0"/>
              <a:t>экономическому, социально-политическому, </a:t>
            </a:r>
            <a:r>
              <a:rPr lang="ru-RU" sz="2000" dirty="0" err="1" smtClean="0"/>
              <a:t>инновационно</a:t>
            </a:r>
            <a:r>
              <a:rPr lang="ru-RU" sz="2000" dirty="0" smtClean="0"/>
              <a:t> - техническому</a:t>
            </a:r>
            <a:r>
              <a:rPr lang="ru-RU" sz="20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С</a:t>
            </a:r>
            <a:r>
              <a:rPr lang="ru-RU" sz="2000" dirty="0" smtClean="0"/>
              <a:t>редние </a:t>
            </a:r>
            <a:r>
              <a:rPr lang="ru-RU" sz="2000" dirty="0" smtClean="0"/>
              <a:t>предприятия не обладают эффективным демпферным механизмом и управленческими инструментами, позволяющими  отражать негативное воздействие  внешней среды, критическое давление внешних инновационных сил   и удерживать конкурентные позиции. Существующие  методы, приемы, инструменты не в полной мере учитывают специфику среднего класса предприятий</a:t>
            </a:r>
            <a:r>
              <a:rPr lang="ru-RU" sz="2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Д</a:t>
            </a:r>
            <a:r>
              <a:rPr lang="ru-RU" sz="2000" dirty="0" smtClean="0"/>
              <a:t>ля </a:t>
            </a:r>
            <a:r>
              <a:rPr lang="ru-RU" sz="2000" dirty="0" smtClean="0"/>
              <a:t>удержания конкурентных позиций в инновационной среде средним предприятиям необходим </a:t>
            </a:r>
            <a:r>
              <a:rPr lang="ru-RU" sz="2000" dirty="0" smtClean="0"/>
              <a:t>управленческий </a:t>
            </a:r>
            <a:r>
              <a:rPr lang="ru-RU" sz="2000" dirty="0" smtClean="0"/>
              <a:t>инструментарий, учитывающий  их объективные особенности и позволяющий </a:t>
            </a:r>
            <a:r>
              <a:rPr lang="ru-RU" sz="2000" dirty="0" smtClean="0"/>
              <a:t>выбирать эффективные управленческие </a:t>
            </a:r>
            <a:r>
              <a:rPr lang="ru-RU" sz="2000" dirty="0" smtClean="0"/>
              <a:t>решения.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DFF24-F3FF-40AE-875C-BEC8D9B463BD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50006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Особенности развития предприятий среднего класса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65F9-D291-4AB5-9114-7D685C0679F2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071546"/>
          <a:ext cx="8215370" cy="4782148"/>
        </p:xfrm>
        <a:graphic>
          <a:graphicData uri="http://schemas.openxmlformats.org/drawingml/2006/table">
            <a:tbl>
              <a:tblPr/>
              <a:tblGrid>
                <a:gridCol w="3729672"/>
                <a:gridCol w="4485698"/>
              </a:tblGrid>
              <a:tr h="23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Требования к механизмам управления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Вытягивающая система планирования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Отсутствие формальных процедур наблюдения за динамикой внешних факторов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Мелкосерийный и единичный тип производства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наукоемкости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продукции и технологий, вызванная объективной необходимостью адаптации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Высокая гибкость за счет простоты организационной структуры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креативности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(экспериментальная площадка)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привлекательны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как стартовые площадки и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пилотные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проекты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Условие успеха – только инновации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Более короткий цикл принятия  управленческих решений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Чувствительность к информационным шумам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Высокая чувствительность к финансовым рискам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Необходимость тесного взаимодействия с государством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трансакционных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издержек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Необходимость партнерства, объединения ресурсов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Невозможность формировать новый рынок и устанавливать стандарты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Высокая скорость движения (скорость обновления асортимента)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Неразвитость компенсационных механизмов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Короткий жизненный цикл предприятия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Упрощенная система планирования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857250" y="0"/>
            <a:ext cx="7772400" cy="1071563"/>
          </a:xfrm>
        </p:spPr>
        <p:txBody>
          <a:bodyPr/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Сравнительная таблица критериев, определяющих субъектов малого и среднего предпринимательства в Европейском союзе и в Российской Федерации</a:t>
            </a:r>
            <a:br>
              <a:rPr lang="ru-RU" sz="18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D9DDF-4585-410E-9EAA-032A32717D5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385147"/>
          <a:ext cx="8143931" cy="4940558"/>
        </p:xfrm>
        <a:graphic>
          <a:graphicData uri="http://schemas.openxmlformats.org/drawingml/2006/table">
            <a:tbl>
              <a:tblPr/>
              <a:tblGrid>
                <a:gridCol w="518250"/>
                <a:gridCol w="1776858"/>
                <a:gridCol w="1919734"/>
                <a:gridCol w="1500198"/>
                <a:gridCol w="1214446"/>
                <a:gridCol w="1214445"/>
              </a:tblGrid>
              <a:tr h="4722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Страны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Максимально значение критериев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Категории предприятий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Микропредприятия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Малые предприятия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Средние предприятия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Крупные предприятия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3">
                <a:tc rowSpan="4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Европейский союз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Число занятых, чел.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9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Отр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10 до 49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От 50 до 249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250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Годовой оборот, евро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50 млн.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50 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Годовой итог баланса, евро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43 млн.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43 млн.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Степень независимости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Пороговое значение участия в капитале или прав голоса. Принадлежащих другому предприятию или организации. Составляет 25%. За установленным исключением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052">
                <a:tc rowSpan="4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Росийская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Федерация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Число занятых, чел.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15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16 до 100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101 до 250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251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выручка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Предельные значения выручки от реализации товаров (работ, услуг) и балансовой стоимости активов  устанавливаются правительством РФ один раз в пять лет с учетом данных сплошных статистических наблюдений за деятельностью субъектов малого и среднего предпринимательства (положение вступило в силу с 1 января 2010 г.)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Балансовая стоимость активов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5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Степень независимости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Суммарная доля участия в уставном (складочном) капитале (паевом фонде)  малых и средних предприятий установленных категорий владельцев не может превышать 25%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1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EA5175-B301-4808-BFD0-B2C4A8C5AD7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87387"/>
          </a:xfrm>
          <a:noFill/>
        </p:spPr>
        <p:txBody>
          <a:bodyPr>
            <a:normAutofit fontScale="90000"/>
          </a:bodyPr>
          <a:lstStyle/>
          <a:p>
            <a:r>
              <a:rPr lang="ru-RU" sz="2800" smtClean="0">
                <a:effectLst/>
                <a:latin typeface="Arial Black" pitchFamily="34" charset="0"/>
              </a:rPr>
              <a:t>Обобщенная модель инновационного процесса</a:t>
            </a:r>
            <a:endParaRPr lang="ru-RU" smtClean="0">
              <a:effectLst/>
            </a:endParaRP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 rot="-5400000">
            <a:off x="3009900" y="3946525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rot="5400000" flipH="1">
            <a:off x="4495800" y="6286500"/>
            <a:ext cx="0" cy="8382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1752600" y="2057400"/>
            <a:ext cx="2057400" cy="7620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Фундаментальные 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исследования</a:t>
            </a: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5410200" y="5410200"/>
            <a:ext cx="2057400" cy="7620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Серийное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производство</a:t>
            </a: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1447800" y="5410200"/>
            <a:ext cx="2057400" cy="7620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Реализация</a:t>
            </a:r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>
            <a:off x="533400" y="3733800"/>
            <a:ext cx="2057400" cy="7620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Подготовка 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проекта</a:t>
            </a:r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5181600" y="2057400"/>
            <a:ext cx="2057400" cy="7620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Прикладные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исследования</a:t>
            </a: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>
            <a:off x="3429000" y="3733800"/>
            <a:ext cx="2057400" cy="7620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Ресурсы</a:t>
            </a:r>
          </a:p>
        </p:txBody>
      </p:sp>
      <p:sp>
        <p:nvSpPr>
          <p:cNvPr id="82955" name="AutoShape 11"/>
          <p:cNvSpPr>
            <a:spLocks noChangeArrowheads="1"/>
          </p:cNvSpPr>
          <p:nvPr/>
        </p:nvSpPr>
        <p:spPr bwMode="auto">
          <a:xfrm>
            <a:off x="6324600" y="3733800"/>
            <a:ext cx="2057400" cy="7620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Опытное 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производство</a:t>
            </a:r>
          </a:p>
        </p:txBody>
      </p:sp>
      <p:cxnSp>
        <p:nvCxnSpPr>
          <p:cNvPr id="82956" name="AutoShape 12"/>
          <p:cNvCxnSpPr>
            <a:cxnSpLocks noChangeShapeType="1"/>
          </p:cNvCxnSpPr>
          <p:nvPr/>
        </p:nvCxnSpPr>
        <p:spPr bwMode="auto">
          <a:xfrm>
            <a:off x="2590800" y="3933825"/>
            <a:ext cx="838200" cy="0"/>
          </a:xfrm>
          <a:prstGeom prst="straightConnector1">
            <a:avLst/>
          </a:prstGeom>
          <a:ln>
            <a:headEnd type="triangle" w="med" len="med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957" name="AutoShape 13"/>
          <p:cNvCxnSpPr>
            <a:cxnSpLocks noChangeShapeType="1"/>
          </p:cNvCxnSpPr>
          <p:nvPr/>
        </p:nvCxnSpPr>
        <p:spPr bwMode="auto">
          <a:xfrm>
            <a:off x="5486400" y="4005263"/>
            <a:ext cx="8382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279" name="Rectangle 14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ru-RU" sz="1600" b="1">
                <a:latin typeface="Arial" charset="0"/>
              </a:rPr>
              <a:t>               траектории финансовых потоков                      траектории наукоемкой продукции</a:t>
            </a:r>
          </a:p>
          <a:p>
            <a:pPr eaLnBrk="0" hangingPunct="0">
              <a:spcBef>
                <a:spcPct val="20000"/>
              </a:spcBef>
            </a:pPr>
            <a:r>
              <a:rPr lang="ru-RU" sz="1600"/>
              <a:t>              </a:t>
            </a:r>
            <a:r>
              <a:rPr lang="ru-RU" sz="1600" b="1">
                <a:latin typeface="Arial" charset="0"/>
              </a:rPr>
              <a:t>информационные потоки</a:t>
            </a:r>
          </a:p>
        </p:txBody>
      </p:sp>
      <p:cxnSp>
        <p:nvCxnSpPr>
          <p:cNvPr id="82959" name="AutoShape 15"/>
          <p:cNvCxnSpPr>
            <a:cxnSpLocks noChangeShapeType="1"/>
          </p:cNvCxnSpPr>
          <p:nvPr/>
        </p:nvCxnSpPr>
        <p:spPr bwMode="auto">
          <a:xfrm>
            <a:off x="76200" y="6381750"/>
            <a:ext cx="838200" cy="0"/>
          </a:xfrm>
          <a:prstGeom prst="straightConnector1">
            <a:avLst/>
          </a:prstGeom>
          <a:ln>
            <a:headEnd type="triangle" w="med" len="med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281" name="Line 16"/>
          <p:cNvSpPr>
            <a:spLocks noChangeShapeType="1"/>
          </p:cNvSpPr>
          <p:nvPr/>
        </p:nvSpPr>
        <p:spPr bwMode="auto">
          <a:xfrm rot="5400000">
            <a:off x="5067300" y="5962650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H="1">
            <a:off x="3200400" y="4495800"/>
            <a:ext cx="533400" cy="91440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5076825" y="4508500"/>
            <a:ext cx="533400" cy="9144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3276600" y="2819400"/>
            <a:ext cx="533400" cy="91440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H="1">
            <a:off x="5029200" y="2819400"/>
            <a:ext cx="533400" cy="9144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 flipH="1">
            <a:off x="1752600" y="2819400"/>
            <a:ext cx="533400" cy="914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 flipH="1">
            <a:off x="6991350" y="4495800"/>
            <a:ext cx="533400" cy="9144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 rot="-21488769">
            <a:off x="7019925" y="2852738"/>
            <a:ext cx="533400" cy="9144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 flipH="1">
            <a:off x="6372225" y="4495800"/>
            <a:ext cx="533400" cy="914400"/>
          </a:xfrm>
          <a:prstGeom prst="line">
            <a:avLst/>
          </a:prstGeom>
          <a:noFill/>
          <a:ln w="5715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Line 25"/>
          <p:cNvSpPr>
            <a:spLocks noChangeShapeType="1"/>
          </p:cNvSpPr>
          <p:nvPr/>
        </p:nvSpPr>
        <p:spPr bwMode="auto">
          <a:xfrm>
            <a:off x="6553200" y="2819400"/>
            <a:ext cx="533400" cy="914400"/>
          </a:xfrm>
          <a:prstGeom prst="line">
            <a:avLst/>
          </a:prstGeom>
          <a:noFill/>
          <a:ln w="5715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Line 26"/>
          <p:cNvSpPr>
            <a:spLocks noChangeShapeType="1"/>
          </p:cNvSpPr>
          <p:nvPr/>
        </p:nvSpPr>
        <p:spPr bwMode="auto">
          <a:xfrm flipH="1">
            <a:off x="3505200" y="5589588"/>
            <a:ext cx="19050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>
            <a:off x="3505200" y="6021388"/>
            <a:ext cx="1905000" cy="0"/>
          </a:xfrm>
          <a:prstGeom prst="line">
            <a:avLst/>
          </a:prstGeom>
          <a:ln>
            <a:headEnd type="none" w="sm" len="sm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 flipH="1">
            <a:off x="3810000" y="2205038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94" name="Line 29"/>
          <p:cNvSpPr>
            <a:spLocks noChangeShapeType="1"/>
          </p:cNvSpPr>
          <p:nvPr/>
        </p:nvSpPr>
        <p:spPr bwMode="auto">
          <a:xfrm>
            <a:off x="3810000" y="2636838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Line 30"/>
          <p:cNvSpPr>
            <a:spLocks noChangeShapeType="1"/>
          </p:cNvSpPr>
          <p:nvPr/>
        </p:nvSpPr>
        <p:spPr bwMode="auto">
          <a:xfrm flipV="1">
            <a:off x="3492500" y="5805488"/>
            <a:ext cx="1871663" cy="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6" name="Line 31"/>
          <p:cNvSpPr>
            <a:spLocks noChangeShapeType="1"/>
          </p:cNvSpPr>
          <p:nvPr/>
        </p:nvSpPr>
        <p:spPr bwMode="auto">
          <a:xfrm flipH="1">
            <a:off x="6659563" y="4508500"/>
            <a:ext cx="533400" cy="9144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7" name="Line 32"/>
          <p:cNvSpPr>
            <a:spLocks noChangeShapeType="1"/>
          </p:cNvSpPr>
          <p:nvPr/>
        </p:nvSpPr>
        <p:spPr bwMode="auto">
          <a:xfrm flipH="1">
            <a:off x="2959100" y="4437063"/>
            <a:ext cx="533400" cy="9144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Line 33"/>
          <p:cNvSpPr>
            <a:spLocks noChangeShapeType="1"/>
          </p:cNvSpPr>
          <p:nvPr/>
        </p:nvSpPr>
        <p:spPr bwMode="auto">
          <a:xfrm flipH="1">
            <a:off x="4787900" y="2852738"/>
            <a:ext cx="533400" cy="9144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Line 34"/>
          <p:cNvSpPr>
            <a:spLocks noChangeShapeType="1"/>
          </p:cNvSpPr>
          <p:nvPr/>
        </p:nvSpPr>
        <p:spPr bwMode="auto">
          <a:xfrm rot="17937377" flipH="1">
            <a:off x="4906963" y="4533900"/>
            <a:ext cx="533400" cy="9144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0" name="Line 35"/>
          <p:cNvSpPr>
            <a:spLocks noChangeShapeType="1"/>
          </p:cNvSpPr>
          <p:nvPr/>
        </p:nvSpPr>
        <p:spPr bwMode="auto">
          <a:xfrm rot="17937377" flipH="1">
            <a:off x="3609975" y="2806700"/>
            <a:ext cx="533400" cy="9144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1" name="Line 36"/>
          <p:cNvSpPr>
            <a:spLocks noChangeShapeType="1"/>
          </p:cNvSpPr>
          <p:nvPr/>
        </p:nvSpPr>
        <p:spPr bwMode="auto">
          <a:xfrm rot="17937377" flipH="1">
            <a:off x="6800850" y="2878138"/>
            <a:ext cx="533400" cy="9144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2" name="Line 37"/>
          <p:cNvSpPr>
            <a:spLocks noChangeShapeType="1"/>
          </p:cNvSpPr>
          <p:nvPr/>
        </p:nvSpPr>
        <p:spPr bwMode="auto">
          <a:xfrm flipH="1">
            <a:off x="3779838" y="2420938"/>
            <a:ext cx="1371600" cy="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1303" name="AutoShape 38"/>
          <p:cNvCxnSpPr>
            <a:cxnSpLocks noChangeShapeType="1"/>
          </p:cNvCxnSpPr>
          <p:nvPr/>
        </p:nvCxnSpPr>
        <p:spPr bwMode="auto">
          <a:xfrm>
            <a:off x="2555875" y="4149725"/>
            <a:ext cx="838200" cy="0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1304" name="AutoShape 39"/>
          <p:cNvCxnSpPr>
            <a:cxnSpLocks noChangeShapeType="1"/>
          </p:cNvCxnSpPr>
          <p:nvPr/>
        </p:nvCxnSpPr>
        <p:spPr bwMode="auto">
          <a:xfrm>
            <a:off x="107950" y="6669088"/>
            <a:ext cx="838200" cy="0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11305" name="Line 40"/>
          <p:cNvSpPr>
            <a:spLocks noChangeShapeType="1"/>
          </p:cNvSpPr>
          <p:nvPr/>
        </p:nvSpPr>
        <p:spPr bwMode="auto">
          <a:xfrm flipH="1">
            <a:off x="1951038" y="2852738"/>
            <a:ext cx="533400" cy="9144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1306" name="AutoShape 41"/>
          <p:cNvCxnSpPr>
            <a:cxnSpLocks noChangeShapeType="1"/>
          </p:cNvCxnSpPr>
          <p:nvPr/>
        </p:nvCxnSpPr>
        <p:spPr bwMode="auto">
          <a:xfrm>
            <a:off x="5462588" y="4221163"/>
            <a:ext cx="838200" cy="0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4510</TotalTime>
  <Words>1443</Words>
  <Application>Microsoft Office PowerPoint</Application>
  <PresentationFormat>Экран (4:3)</PresentationFormat>
  <Paragraphs>309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Оформление по умолчанию</vt:lpstr>
      <vt:lpstr>Clip</vt:lpstr>
      <vt:lpstr>Диаграмма</vt:lpstr>
      <vt:lpstr>УПРАВЛЕНИЕ СТРАТЕГИЕЙ РАЗВИТИЯ ИННОВАЦИОННО-АКТИВНЫМ ПРЕДПРИЯТИЕМ СРЕДНЕГО КЛАССА</vt:lpstr>
      <vt:lpstr>Новые закономерности    развития  конкурентной среды и требования к механизму управления конкурентоспособностью</vt:lpstr>
      <vt:lpstr> </vt:lpstr>
      <vt:lpstr>Малые и средние предприятия</vt:lpstr>
      <vt:lpstr>      Сравнительная таблица критериев, определяющих субъектов малого и среднего предпринимательства в Европейском союзе и в Российской Федерации</vt:lpstr>
      <vt:lpstr>Актуальность</vt:lpstr>
      <vt:lpstr>Особенности развития предприятий среднего класса</vt:lpstr>
      <vt:lpstr>   Сравнительная таблица критериев, определяющих субъектов малого и среднего предпринимательства в Европейском союзе и в Российской Федерации  </vt:lpstr>
      <vt:lpstr>Обобщенная модель инновационного процесса</vt:lpstr>
      <vt:lpstr>       (О.Г.Голиченко ЦЭМИ)</vt:lpstr>
      <vt:lpstr>      (О.Г.Голиченко ЦЭМИ)</vt:lpstr>
      <vt:lpstr> </vt:lpstr>
      <vt:lpstr>Слайд 13</vt:lpstr>
      <vt:lpstr>Модель типа конкурентоспособности предприятия</vt:lpstr>
      <vt:lpstr>Классификация предприятий по типам конкурентоспособности и инновационной активности</vt:lpstr>
      <vt:lpstr>Показатели инновационности предприятия. Тактический инновационный потенциал. Стратегический инновационный потенциал. Временной разрыв. </vt:lpstr>
      <vt:lpstr>Слайд 17</vt:lpstr>
      <vt:lpstr>Характеристика предприятий среднего класса по типу  инновационной активности </vt:lpstr>
      <vt:lpstr>Матрица траекторий поведения   СИА =  F {СИП; ВР},где                                 СИП (ИР) – стратегический инновационный потенциал (инновационный разрыв); ВР – временной разрыв. </vt:lpstr>
      <vt:lpstr>Графическая модель прибыльности (убыточности) выпуска продукции в долях себестоимости </vt:lpstr>
      <vt:lpstr>Карта стратегического позиционирования</vt:lpstr>
      <vt:lpstr>Спасибо за внимание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проведение сплошного статистического наблюдения субъектов малого и среднего предпринимательства</dc:title>
  <dc:creator>GEG</dc:creator>
  <cp:lastModifiedBy>User</cp:lastModifiedBy>
  <cp:revision>401</cp:revision>
  <dcterms:created xsi:type="dcterms:W3CDTF">2008-09-03T10:27:05Z</dcterms:created>
  <dcterms:modified xsi:type="dcterms:W3CDTF">2013-05-12T10:31:47Z</dcterms:modified>
</cp:coreProperties>
</file>