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73" r:id="rId7"/>
    <p:sldId id="274" r:id="rId8"/>
    <p:sldId id="275" r:id="rId9"/>
    <p:sldId id="276" r:id="rId10"/>
    <p:sldId id="268" r:id="rId11"/>
    <p:sldId id="269" r:id="rId12"/>
    <p:sldId id="272" r:id="rId13"/>
    <p:sldId id="270" r:id="rId14"/>
    <p:sldId id="271" r:id="rId15"/>
    <p:sldId id="267" r:id="rId16"/>
    <p:sldId id="263" r:id="rId17"/>
    <p:sldId id="266" r:id="rId18"/>
    <p:sldId id="265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5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9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6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7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29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5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6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1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5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4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8AEA-58EF-4E06-A1A6-40D78C52F983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DEB3-7C17-4795-82E0-8B6007598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6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235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Экономико-математические методы и модели планирования производства в условиях неопределенной среды предприятия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077072"/>
            <a:ext cx="6400800" cy="1273696"/>
          </a:xfrm>
        </p:spPr>
        <p:txBody>
          <a:bodyPr>
            <a:noAutofit/>
          </a:bodyPr>
          <a:lstStyle/>
          <a:p>
            <a:pPr algn="r"/>
            <a:r>
              <a:rPr lang="ru-RU" sz="28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Скирюк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Олег</a:t>
            </a: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аспирант кафедры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информационных технологий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автоматизированных систем, 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г. Пермь</a:t>
            </a:r>
          </a:p>
          <a:p>
            <a:endParaRPr lang="ru-RU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055" y="40466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Пермский национальный исследовательский политехнический университет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0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Нечеткие модели </a:t>
            </a:r>
            <a:r>
              <a:rPr lang="ru-RU" sz="3200" dirty="0" smtClean="0"/>
              <a:t>формирования оптимальной производственной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1) При стратегии управления запасами </a:t>
            </a:r>
            <a:r>
              <a:rPr lang="ru-RU" sz="2400" dirty="0"/>
              <a:t>с фиксированным интервалом между заказами: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63152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598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Нечеткие модели формирования оптимальной производственной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2) При стратегии управления запасами </a:t>
            </a:r>
            <a:r>
              <a:rPr lang="ru-RU" sz="2400" dirty="0"/>
              <a:t>с фиксированным размером заказа: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920880" cy="416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53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Модели формирования оптимальной производственной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Исходными данными для нечетких моделей служат </a:t>
            </a:r>
            <a:r>
              <a:rPr lang="ru-RU" sz="2400" dirty="0"/>
              <a:t>экспертные </a:t>
            </a:r>
            <a:r>
              <a:rPr lang="ru-RU" sz="2400" dirty="0" smtClean="0"/>
              <a:t>оценки показателей</a:t>
            </a:r>
            <a:r>
              <a:rPr lang="ru-RU" sz="2400" dirty="0"/>
              <a:t>, </a:t>
            </a:r>
            <a:r>
              <a:rPr lang="ru-RU" sz="2400" dirty="0" smtClean="0"/>
              <a:t>представленны</a:t>
            </a:r>
            <a:r>
              <a:rPr lang="ru-RU" sz="2400" dirty="0" smtClean="0"/>
              <a:t>х в виде </a:t>
            </a:r>
            <a:r>
              <a:rPr lang="ru-RU" sz="2400" dirty="0" smtClean="0"/>
              <a:t>нечетких множеств :</a:t>
            </a:r>
          </a:p>
          <a:p>
            <a:r>
              <a:rPr lang="ru-RU" sz="2400" dirty="0" smtClean="0"/>
              <a:t>объемы спроса и производственных мощностей</a:t>
            </a:r>
          </a:p>
          <a:p>
            <a:r>
              <a:rPr lang="ru-RU" sz="2400" dirty="0" smtClean="0"/>
              <a:t>цены продажи продукции, цены закупки и поставки сырья</a:t>
            </a:r>
          </a:p>
          <a:p>
            <a:r>
              <a:rPr lang="ru-RU" sz="2400" dirty="0" smtClean="0"/>
              <a:t>стоимости труда, хранения готовой продукции и сырья</a:t>
            </a:r>
          </a:p>
          <a:p>
            <a:r>
              <a:rPr lang="ru-RU" sz="2400" dirty="0" smtClean="0"/>
              <a:t>переменные и постоянные производственные затраты</a:t>
            </a:r>
          </a:p>
          <a:p>
            <a:r>
              <a:rPr lang="ru-RU" sz="2400" dirty="0" smtClean="0"/>
              <a:t>затраты сырья на единицу готовой продукции</a:t>
            </a:r>
          </a:p>
          <a:p>
            <a:r>
              <a:rPr lang="ru-RU" sz="2400" dirty="0" smtClean="0"/>
              <a:t>остатки готовой продукции и сырья на начало планового периода</a:t>
            </a:r>
          </a:p>
          <a:p>
            <a:endParaRPr lang="ru-RU" sz="24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38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Модели формирования оптимальной производственной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результате расчетов по нечетким моделям получаем нечеткие множества прибыли, объемов производства, объемо</a:t>
            </a:r>
            <a:r>
              <a:rPr lang="ru-RU" sz="2400" dirty="0" smtClean="0"/>
              <a:t>в поставок сырья, запасов готовой продукции и сырья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7128792" cy="374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6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Модели формирования оптимальной производственной программы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651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Для получения четкого (единственного) решения применяются:</a:t>
                </a:r>
              </a:p>
              <a:p>
                <a:r>
                  <a:rPr lang="ru-RU" sz="2800" dirty="0" smtClean="0"/>
                  <a:t>Методы </a:t>
                </a:r>
                <a:r>
                  <a:rPr lang="ru-RU" sz="2800" dirty="0" err="1" smtClean="0"/>
                  <a:t>дефаззификации</a:t>
                </a:r>
                <a:r>
                  <a:rPr lang="ru-RU" sz="2800" dirty="0" smtClean="0"/>
                  <a:t>: метод центра тяжести, метод первого максимума и т.д.</a:t>
                </a:r>
              </a:p>
              <a:p>
                <a:pPr marL="0" indent="0">
                  <a:buNone/>
                </a:pPr>
                <a:endParaRPr lang="ru-RU" sz="9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200" b="0" i="1" smtClean="0">
                            <a:latin typeface="Cambria Math"/>
                          </a:rPr>
                          <m:t>П</m:t>
                        </m:r>
                      </m:e>
                    </m:acc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/>
                          </a:rPr>
                          <m:t>2 274 505 693+3 056 986 782+2 706 219 813</m:t>
                        </m:r>
                      </m:num>
                      <m:den>
                        <m:r>
                          <a:rPr lang="ru-RU" sz="2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200" b="0" i="1" smtClean="0">
                        <a:latin typeface="Cambria Math"/>
                      </a:rPr>
                      <m:t>=2 679 237 429, 3</m:t>
                    </m:r>
                  </m:oMath>
                </a14:m>
                <a:r>
                  <a:rPr lang="ru-RU" sz="2200" dirty="0" smtClean="0"/>
                  <a:t> </a:t>
                </a:r>
                <a:r>
                  <a:rPr lang="ru-RU" sz="2600" dirty="0" smtClean="0"/>
                  <a:t>руб</a:t>
                </a:r>
                <a:r>
                  <a:rPr lang="ru-RU" sz="2800" dirty="0"/>
                  <a:t>. </a:t>
                </a:r>
                <a:endParaRPr lang="ru-RU" sz="2800" dirty="0" smtClean="0"/>
              </a:p>
              <a:p>
                <a:pPr marL="0" indent="0">
                  <a:buNone/>
                </a:pPr>
                <a:endParaRPr lang="ru-RU" sz="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со </a:t>
                </a:r>
                <a:r>
                  <a:rPr lang="ru-RU" sz="2800" dirty="0"/>
                  <a:t>степенью </a:t>
                </a:r>
                <a:r>
                  <a:rPr lang="ru-RU" sz="2800" dirty="0" smtClean="0"/>
                  <a:t>уверенностью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0+100+0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</a:rPr>
                      <m:t>=33,3%</m:t>
                    </m:r>
                  </m:oMath>
                </a14:m>
                <a:r>
                  <a:rPr lang="ru-RU" sz="2400" dirty="0" smtClean="0"/>
                  <a:t>  </a:t>
                </a:r>
              </a:p>
              <a:p>
                <a:pPr marL="0" indent="0">
                  <a:buNone/>
                </a:pPr>
                <a:endParaRPr lang="ru-RU" sz="800" dirty="0" smtClean="0"/>
              </a:p>
              <a:p>
                <a:r>
                  <a:rPr lang="ru-RU" sz="2800" dirty="0" smtClean="0"/>
                  <a:t>Методы определения компромиссного решения: критерии Гурвица, Байеса, Ходжа-</a:t>
                </a:r>
                <a:r>
                  <a:rPr lang="ru-RU" sz="2800" dirty="0" err="1" smtClean="0"/>
                  <a:t>Лемана</a:t>
                </a:r>
                <a:r>
                  <a:rPr lang="ru-RU" sz="2800" dirty="0" smtClean="0"/>
                  <a:t> и т.д.</a:t>
                </a:r>
              </a:p>
              <a:p>
                <a:pPr marL="0" indent="0">
                  <a:buNone/>
                </a:pPr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65104"/>
              </a:xfrm>
              <a:blipFill rotWithShape="1">
                <a:blip r:embed="rId2"/>
                <a:stretch>
                  <a:fillRect l="-1481" t="-1203" b="-18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3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Модели формирования оптимальной производственной программы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89586"/>
              </p:ext>
            </p:extLst>
          </p:nvPr>
        </p:nvGraphicFramePr>
        <p:xfrm>
          <a:off x="466650" y="1412776"/>
          <a:ext cx="8352929" cy="280831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774139"/>
                <a:gridCol w="774139"/>
                <a:gridCol w="691627"/>
                <a:gridCol w="774139"/>
                <a:gridCol w="773532"/>
                <a:gridCol w="774139"/>
                <a:gridCol w="691627"/>
                <a:gridCol w="691627"/>
                <a:gridCol w="774139"/>
                <a:gridCol w="774139"/>
                <a:gridCol w="859682"/>
              </a:tblGrid>
              <a:tr h="825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Объемы производства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Запасы готовой продукции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Объемы поставок известняка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Запасы известняка на конец месяца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Объемы поставок сланца на конец месяца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Запасы сланца на конец месяца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Объемы поставок гипса на конец месяца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Запасы гипса на конец месяца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Объемы поставок шлака на конец месяца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Запасы шлака на конец месяца, тонн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Январь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101986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5910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234841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172630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56002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32545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14609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8490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160883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150684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Февраль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33814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86315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136534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49540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32545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81920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73430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122384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Апрель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39560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258945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172630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281483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248938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64940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108234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45300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86315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216393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56450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94084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Июнь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183848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47960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79934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Июль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141500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13700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86315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151303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39470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65784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Август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401282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314967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118758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30980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51634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Сентябрь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141500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14380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228652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86213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22490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37484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Октябрь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127740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150731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56833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14826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24710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118660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78348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29541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7706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12844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Декабрь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128440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6" marR="64616" marT="0" marB="0" anchor="ctr"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3056"/>
            <a:ext cx="8892480" cy="269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1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Система поддержки принятия решений по планированию производства и управлению запасами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 базе моделей </a:t>
            </a:r>
            <a:r>
              <a:rPr lang="ru-RU" sz="2800" b="1" dirty="0" smtClean="0"/>
              <a:t>разработана система поддержки принятия решений</a:t>
            </a:r>
            <a:r>
              <a:rPr lang="ru-RU" sz="2800" dirty="0" smtClean="0"/>
              <a:t>, которая</a:t>
            </a:r>
          </a:p>
          <a:p>
            <a:r>
              <a:rPr lang="ru-RU" sz="2800" dirty="0" smtClean="0"/>
              <a:t>обеспечивает ввод и хранение </a:t>
            </a:r>
            <a:r>
              <a:rPr lang="ru-RU" sz="2800" dirty="0" smtClean="0"/>
              <a:t>первичных данных</a:t>
            </a:r>
            <a:endParaRPr lang="ru-RU" sz="2800" dirty="0" smtClean="0"/>
          </a:p>
          <a:p>
            <a:r>
              <a:rPr lang="ru-RU" sz="2800" dirty="0" smtClean="0"/>
              <a:t>позволяет </a:t>
            </a:r>
            <a:r>
              <a:rPr lang="ru-RU" sz="2800" dirty="0"/>
              <a:t>автоматизировать расчеты оптимальной производственной </a:t>
            </a:r>
            <a:r>
              <a:rPr lang="ru-RU" sz="2800" dirty="0" smtClean="0"/>
              <a:t>программы</a:t>
            </a:r>
          </a:p>
          <a:p>
            <a:r>
              <a:rPr lang="ru-RU" sz="2800" dirty="0" smtClean="0"/>
              <a:t>позволяет представить результаты в виде таблицы и диаграммы</a:t>
            </a:r>
          </a:p>
          <a:p>
            <a:r>
              <a:rPr lang="ru-RU" sz="2800" dirty="0" smtClean="0"/>
              <a:t>обеспечивает сравнение и анализ результатов пользователем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74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00013"/>
            <a:ext cx="8391525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Выводы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	В </a:t>
            </a:r>
            <a:r>
              <a:rPr lang="ru-RU" sz="2800" dirty="0" smtClean="0"/>
              <a:t>докладе обозначены проблемы планирования производства и управления запасами на предприятии в современных экономических условиях России. 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	Для </a:t>
            </a:r>
            <a:r>
              <a:rPr lang="ru-RU" sz="2800" dirty="0" smtClean="0"/>
              <a:t>решения проблем представлены авторские экономико-математические комплексные модели формирования оптимальной производственной программы с учетом стратегий управления запасами. Представлена система поддержки принятия решений на основе разработанных моделей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60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96953"/>
            <a:ext cx="8229600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	</a:t>
            </a:r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88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В современных экономических условиях предприятия вынуждены организовывать и планировать свою деятельность в условиях:</a:t>
            </a:r>
          </a:p>
          <a:p>
            <a:pPr marL="0" indent="0">
              <a:buNone/>
            </a:pPr>
            <a:endParaRPr lang="ru-RU" sz="1000" dirty="0" smtClean="0"/>
          </a:p>
          <a:p>
            <a:r>
              <a:rPr lang="ru-RU" sz="2800" b="1" dirty="0" smtClean="0"/>
              <a:t>неопределенности и нестабильности</a:t>
            </a:r>
          </a:p>
          <a:p>
            <a:r>
              <a:rPr lang="ru-RU" sz="2800" b="1" dirty="0" smtClean="0"/>
              <a:t>высокой сложности</a:t>
            </a:r>
          </a:p>
          <a:p>
            <a:r>
              <a:rPr lang="ru-RU" sz="2800" b="1" dirty="0" smtClean="0"/>
              <a:t>жесткой конкуренции</a:t>
            </a:r>
          </a:p>
          <a:p>
            <a:r>
              <a:rPr lang="ru-RU" sz="2800" b="1" dirty="0" smtClean="0"/>
              <a:t>динамичности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800" dirty="0" smtClean="0"/>
              <a:t>В таких условиях особое значение приобретает обеспечение:</a:t>
            </a:r>
          </a:p>
          <a:p>
            <a:pPr marL="0" indent="0">
              <a:buNone/>
            </a:pPr>
            <a:endParaRPr lang="ru-RU" sz="1000" dirty="0" smtClean="0"/>
          </a:p>
          <a:p>
            <a:r>
              <a:rPr lang="ru-RU" sz="2800" b="1" dirty="0" smtClean="0"/>
              <a:t>устойчивого и динамичного развития предприятий</a:t>
            </a:r>
          </a:p>
          <a:p>
            <a:r>
              <a:rPr lang="ru-RU" sz="2800" b="1" dirty="0" smtClean="0"/>
              <a:t>сохранение и повышение конкурентоспособности</a:t>
            </a:r>
          </a:p>
          <a:p>
            <a:r>
              <a:rPr lang="ru-RU" sz="2800" b="1" dirty="0" smtClean="0"/>
              <a:t>согласованности, стабильности и ритмичности производства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34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Достичь </a:t>
            </a:r>
            <a:r>
              <a:rPr lang="ru-RU" dirty="0"/>
              <a:t>таких целей возможно посредством эффективного управления производством и запасами, что просто осуществить при помощи </a:t>
            </a:r>
            <a:r>
              <a:rPr lang="ru-RU" b="1" dirty="0"/>
              <a:t>комплексных моделей формирования оптимальной производственной программы с учетом </a:t>
            </a:r>
            <a:r>
              <a:rPr lang="ru-RU" b="1" dirty="0"/>
              <a:t>стратегий управления </a:t>
            </a:r>
            <a:r>
              <a:rPr lang="ru-RU" b="1" dirty="0" smtClean="0"/>
              <a:t>запасами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ru-RU" b="1" dirty="0" smtClean="0"/>
              <a:t>неопределенности </a:t>
            </a:r>
            <a:r>
              <a:rPr lang="ru-RU" b="1" dirty="0"/>
              <a:t>среды </a:t>
            </a:r>
            <a:r>
              <a:rPr lang="ru-RU" b="1" dirty="0" smtClean="0"/>
              <a:t>предприятия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744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современного состояния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Анализ современного состояния </a:t>
            </a:r>
            <a:r>
              <a:rPr lang="ru-RU" sz="2800" dirty="0" smtClean="0"/>
              <a:t>планирования производства показывает </a:t>
            </a:r>
            <a:r>
              <a:rPr lang="ru-RU" sz="2800" dirty="0"/>
              <a:t>недостаточное внимание </a:t>
            </a:r>
            <a:r>
              <a:rPr lang="ru-RU" sz="2800" dirty="0" smtClean="0"/>
              <a:t>к:</a:t>
            </a:r>
          </a:p>
          <a:p>
            <a:r>
              <a:rPr lang="ru-RU" sz="2800" dirty="0"/>
              <a:t>проблеме формирования оптимальной производственной программы </a:t>
            </a:r>
            <a:r>
              <a:rPr lang="ru-RU" sz="2800" dirty="0"/>
              <a:t>с учетом стратегий управления </a:t>
            </a:r>
            <a:r>
              <a:rPr lang="ru-RU" sz="2800" dirty="0" smtClean="0"/>
              <a:t>запасами </a:t>
            </a:r>
            <a:r>
              <a:rPr lang="ru-RU" sz="2800" dirty="0" smtClean="0"/>
              <a:t>в </a:t>
            </a:r>
            <a:r>
              <a:rPr lang="ru-RU" sz="2800" dirty="0"/>
              <a:t>условиях неопределенности и </a:t>
            </a:r>
            <a:r>
              <a:rPr lang="ru-RU" sz="2800" dirty="0" smtClean="0"/>
              <a:t>риска</a:t>
            </a:r>
          </a:p>
          <a:p>
            <a:r>
              <a:rPr lang="ru-RU" sz="2800" dirty="0" smtClean="0"/>
              <a:t>проектированию </a:t>
            </a:r>
            <a:r>
              <a:rPr lang="ru-RU" sz="2800" dirty="0"/>
              <a:t>и разработке систем поддержки принятия решений по формированию оптимальной производственной программы на основе экономико-математических моделей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82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Модели формирования оптимальной производственной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Для решения </a:t>
            </a:r>
            <a:r>
              <a:rPr lang="ru-RU" sz="2800" dirty="0"/>
              <a:t>проблемы </a:t>
            </a:r>
            <a:r>
              <a:rPr lang="ru-RU" sz="2800" dirty="0" smtClean="0"/>
              <a:t>формирования </a:t>
            </a:r>
            <a:r>
              <a:rPr lang="ru-RU" sz="2800" dirty="0"/>
              <a:t>оптимальной производственной программы в условиях неопределенности и риска </a:t>
            </a:r>
            <a:r>
              <a:rPr lang="ru-RU" sz="2800" dirty="0" smtClean="0"/>
              <a:t>предложены</a:t>
            </a:r>
            <a:r>
              <a:rPr lang="ru-RU" sz="2800" dirty="0" smtClean="0"/>
              <a:t>:</a:t>
            </a:r>
          </a:p>
          <a:p>
            <a:r>
              <a:rPr lang="ru-RU" sz="2800" b="1" dirty="0" smtClean="0"/>
              <a:t>Детерминированные модели</a:t>
            </a:r>
            <a:r>
              <a:rPr lang="ru-RU" sz="2800" dirty="0" smtClean="0"/>
              <a:t>. Позволяют сформировать оптимальную производственную программу в условиях полной определенности </a:t>
            </a:r>
          </a:p>
          <a:p>
            <a:r>
              <a:rPr lang="ru-RU" sz="2800" b="1" dirty="0" smtClean="0"/>
              <a:t>Стохастические модели</a:t>
            </a:r>
            <a:r>
              <a:rPr lang="ru-RU" sz="2800" dirty="0" smtClean="0"/>
              <a:t>. Позволяют сформировать оптимальную производственную программу при заданном уровне удовлетворения спроса</a:t>
            </a:r>
          </a:p>
          <a:p>
            <a:r>
              <a:rPr lang="ru-RU" sz="2800" b="1" dirty="0" smtClean="0"/>
              <a:t>Нечеткие модели</a:t>
            </a:r>
            <a:r>
              <a:rPr lang="ru-RU" sz="2800" dirty="0" smtClean="0"/>
              <a:t>. Позволяют сформировать множество производственных программ с учетом уверенности экспертов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12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Детерминированные модели </a:t>
            </a:r>
            <a:r>
              <a:rPr lang="ru-RU" sz="3200" dirty="0" smtClean="0"/>
              <a:t>формирования оптимальной производственной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1) При стратегии управления запасами </a:t>
            </a:r>
            <a:r>
              <a:rPr lang="ru-RU" sz="2400" dirty="0"/>
              <a:t>с фиксированным интервалом между заказами: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7344816" cy="422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74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Детерминированные </a:t>
            </a:r>
            <a:r>
              <a:rPr lang="ru-RU" sz="3200" dirty="0"/>
              <a:t>модели формирования оптимальной производственной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2) При стратегии управления запасами </a:t>
            </a:r>
            <a:r>
              <a:rPr lang="ru-RU" sz="2400" dirty="0"/>
              <a:t>с фиксированным размером заказа: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5616624" cy="422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03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Стохастические модели </a:t>
            </a:r>
            <a:r>
              <a:rPr lang="ru-RU" sz="3200" dirty="0" smtClean="0"/>
              <a:t>формирования оптимальной производственной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1) При стратегии управления запасами </a:t>
            </a:r>
            <a:r>
              <a:rPr lang="ru-RU" sz="2400" dirty="0"/>
              <a:t>с фиксированным интервалом между заказами: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6408712" cy="411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47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Стохастические модели </a:t>
            </a:r>
            <a:r>
              <a:rPr lang="ru-RU" sz="3200" dirty="0"/>
              <a:t>формирования оптимальной производственной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2) При стратегии управления запасами </a:t>
            </a:r>
            <a:r>
              <a:rPr lang="ru-RU" sz="2400" dirty="0"/>
              <a:t>с фиксированным размером заказа:</a:t>
            </a:r>
            <a:endParaRPr lang="ru-RU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79"/>
            <a:ext cx="5400600" cy="446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30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679</Words>
  <Application>Microsoft Office PowerPoint</Application>
  <PresentationFormat>Экран (4:3)</PresentationFormat>
  <Paragraphs>216</Paragraphs>
  <Slides>19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Экономико-математические методы и модели планирования производства в условиях неопределенной среды предприятия </vt:lpstr>
      <vt:lpstr>Актуальность</vt:lpstr>
      <vt:lpstr>Актуальность</vt:lpstr>
      <vt:lpstr>Анализ современного состояния</vt:lpstr>
      <vt:lpstr>Модели формирования оптимальной производственной программы</vt:lpstr>
      <vt:lpstr>Детерминированные модели формирования оптимальной производственной программы</vt:lpstr>
      <vt:lpstr>Детерминированные модели формирования оптимальной производственной программы</vt:lpstr>
      <vt:lpstr>Стохастические модели формирования оптимальной производственной программы</vt:lpstr>
      <vt:lpstr>Стохастические модели формирования оптимальной производственной программы</vt:lpstr>
      <vt:lpstr>Нечеткие модели формирования оптимальной производственной программы</vt:lpstr>
      <vt:lpstr>Нечеткие модели формирования оптимальной производственной программы</vt:lpstr>
      <vt:lpstr>Модели формирования оптимальной производственной программы</vt:lpstr>
      <vt:lpstr>Модели формирования оптимальной производственной программы</vt:lpstr>
      <vt:lpstr>Модели формирования оптимальной производственной программы</vt:lpstr>
      <vt:lpstr>Модели формирования оптимальной производственной программы</vt:lpstr>
      <vt:lpstr>Система поддержки принятия решений по планированию производства и управлению запасами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Экономико-математические методы и модели планирования производства в условиях неопределенной среды предприятия</dc:title>
  <dc:creator>skiryuk</dc:creator>
  <cp:lastModifiedBy>skiryuk</cp:lastModifiedBy>
  <cp:revision>41</cp:revision>
  <dcterms:created xsi:type="dcterms:W3CDTF">2013-04-20T06:08:58Z</dcterms:created>
  <dcterms:modified xsi:type="dcterms:W3CDTF">2013-05-03T17:10:48Z</dcterms:modified>
</cp:coreProperties>
</file>