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83" r:id="rId6"/>
    <p:sldId id="279" r:id="rId7"/>
    <p:sldId id="284" r:id="rId8"/>
    <p:sldId id="280" r:id="rId9"/>
    <p:sldId id="281" r:id="rId10"/>
    <p:sldId id="282" r:id="rId11"/>
    <p:sldId id="267" r:id="rId12"/>
    <p:sldId id="257" r:id="rId13"/>
    <p:sldId id="259" r:id="rId14"/>
    <p:sldId id="270" r:id="rId15"/>
    <p:sldId id="268" r:id="rId16"/>
    <p:sldId id="262" r:id="rId17"/>
    <p:sldId id="263" r:id="rId18"/>
    <p:sldId id="285" r:id="rId19"/>
    <p:sldId id="264" r:id="rId20"/>
    <p:sldId id="272" r:id="rId21"/>
    <p:sldId id="261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DB1"/>
    <a:srgbClr val="6CD553"/>
    <a:srgbClr val="F1600F"/>
    <a:srgbClr val="B937C7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20.gif"/><Relationship Id="rId7" Type="http://schemas.openxmlformats.org/officeDocument/2006/relationships/image" Target="../media/image3.png"/><Relationship Id="rId12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&#1082;&#1072;&#1088;&#1100;&#1077;&#1088;&#1072;-29.&#1088;&#1092;/images/start2012.jpg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72;&#1088;&#1100;&#1077;&#1088;&#1072;-29.&#1088;&#1092;/images/start201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i@spbstu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k.com/bip_spbsp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Я\Бизнес-инкубатор\фирм стиль\business-inkub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744305" cy="1872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55300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Ольга Борщева</a:t>
            </a:r>
          </a:p>
          <a:p>
            <a:pPr algn="r"/>
            <a:r>
              <a:rPr lang="ru-RU" dirty="0" smtClean="0"/>
              <a:t>14 мая 2013</a:t>
            </a:r>
            <a:endParaRPr lang="ru-RU" dirty="0"/>
          </a:p>
        </p:txBody>
      </p:sp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3001595"/>
            <a:ext cx="77768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B050"/>
                </a:solidFill>
              </a:rPr>
              <a:t>Бизнес-инкубатор как инструмент поддержки инновационной и предпринимательской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деятельности молодежи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B050"/>
                </a:solidFill>
              </a:rPr>
              <a:t>(на примере </a:t>
            </a:r>
            <a:r>
              <a:rPr lang="ru-RU" sz="2400" b="1" dirty="0" err="1" smtClean="0">
                <a:solidFill>
                  <a:srgbClr val="00B050"/>
                </a:solidFill>
              </a:rPr>
              <a:t>бизнес-инкубатора</a:t>
            </a:r>
            <a:r>
              <a:rPr lang="ru-RU" sz="2400" b="1" dirty="0" smtClean="0">
                <a:solidFill>
                  <a:srgbClr val="00B050"/>
                </a:solidFill>
              </a:rPr>
              <a:t> «Политехнический»)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БИЗНЕС-УСЛУГИ ИНКУБАТОРОВ</a:t>
            </a:r>
          </a:p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(СОЗДАНИЕ БИЗНЕСА)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060848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/>
              <a:t>Предоставление офисных помещений и юр. адреса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Предоставление офисных услуг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Консалтинг, наставничество, образование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Маркетинг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Привлечение партнеров, клиентов, сотрудников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Привлечение инвестиций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Бухгалтерское сопровождение</a:t>
            </a:r>
          </a:p>
          <a:p>
            <a:pPr>
              <a:spcBef>
                <a:spcPts val="1200"/>
              </a:spcBef>
            </a:pPr>
            <a:endParaRPr lang="ru-RU" sz="2400" b="1" dirty="0" smtClean="0"/>
          </a:p>
          <a:p>
            <a:pPr>
              <a:spcBef>
                <a:spcPts val="1200"/>
              </a:spcBef>
              <a:buFontTx/>
              <a:buChar char="-"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3964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5952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4775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73559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4370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30120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3279755"/>
            <a:ext cx="7416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kern="1300" dirty="0" smtClean="0">
                <a:solidFill>
                  <a:srgbClr val="B937C7"/>
                </a:solidFill>
                <a:cs typeface="Arial" pitchFamily="34" charset="0"/>
              </a:rPr>
              <a:t>Создан приказом ректора</a:t>
            </a:r>
            <a:r>
              <a:rPr lang="en-US" sz="2400" b="1" kern="1300" dirty="0" smtClean="0">
                <a:solidFill>
                  <a:srgbClr val="B937C7"/>
                </a:solidFill>
                <a:cs typeface="Arial" pitchFamily="34" charset="0"/>
              </a:rPr>
              <a:t> </a:t>
            </a:r>
            <a:r>
              <a:rPr lang="ru-RU" sz="2400" kern="1300" dirty="0" smtClean="0">
                <a:cs typeface="Arial" pitchFamily="34" charset="0"/>
              </a:rPr>
              <a:t>в рамках проекта развития инновационной инфраструктуры </a:t>
            </a:r>
            <a:r>
              <a:rPr lang="ru-RU" sz="2400" kern="1300" dirty="0" err="1" smtClean="0">
                <a:cs typeface="Arial" pitchFamily="34" charset="0"/>
              </a:rPr>
              <a:t>СПбГПУ</a:t>
            </a:r>
            <a:endParaRPr lang="ru-RU" sz="2400" kern="1300" dirty="0" smtClean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ru-RU" sz="2400" kern="1300" dirty="0" smtClean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kern="1300" dirty="0" smtClean="0">
                <a:cs typeface="Arial" pitchFamily="34" charset="0"/>
              </a:rPr>
              <a:t>Является структурным подразделением университета    </a:t>
            </a:r>
            <a:endParaRPr lang="ru-RU" sz="2400" kern="13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62233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kern="1300" dirty="0" smtClean="0">
                <a:solidFill>
                  <a:srgbClr val="B937C7"/>
                </a:solidFill>
                <a:cs typeface="Arial" pitchFamily="34" charset="0"/>
              </a:rPr>
              <a:t>Цель – </a:t>
            </a:r>
            <a:r>
              <a:rPr lang="ru-RU" sz="2400" dirty="0" smtClean="0">
                <a:cs typeface="Arial" pitchFamily="34" charset="0"/>
              </a:rPr>
              <a:t>содействовать развитию </a:t>
            </a:r>
            <a:r>
              <a:rPr lang="ru-RU" sz="2400" dirty="0" err="1" smtClean="0">
                <a:cs typeface="Arial" pitchFamily="34" charset="0"/>
              </a:rPr>
              <a:t>бизнес-идей</a:t>
            </a:r>
            <a:r>
              <a:rPr lang="ru-RU" sz="2400" dirty="0" smtClean="0">
                <a:cs typeface="Arial" pitchFamily="34" charset="0"/>
              </a:rPr>
              <a:t> молодежи Политехнического университета</a:t>
            </a:r>
            <a:endParaRPr lang="ru-RU" sz="2400" b="1" kern="1300" dirty="0">
              <a:solidFill>
                <a:srgbClr val="983DB1"/>
              </a:solidFill>
              <a:cs typeface="Arial" pitchFamily="34" charset="0"/>
            </a:endParaRPr>
          </a:p>
        </p:txBody>
      </p:sp>
      <p:pic>
        <p:nvPicPr>
          <p:cNvPr id="9" name="Picture 2" descr="D:\ОЛЯ\Бизнес-инкубатор\фирм стиль\business-inkub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260648"/>
            <a:ext cx="369425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48"/>
            <a:ext cx="144016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4864"/>
            <a:ext cx="144016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91680" y="1124744"/>
            <a:ext cx="65527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/>
              <a:t>помощь </a:t>
            </a:r>
            <a:r>
              <a:rPr lang="ru-RU" sz="2200" b="1" dirty="0" err="1" smtClean="0"/>
              <a:t>бизнес-наставников</a:t>
            </a:r>
            <a:r>
              <a:rPr lang="ru-RU" sz="2200" b="1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/>
              <a:t>консультации экспертов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/>
              <a:t>тренинги, семинары, мастер-классы</a:t>
            </a:r>
            <a:endParaRPr lang="ru-RU" sz="2200" b="1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36812"/>
            <a:ext cx="144016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#1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29249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 ВОПРОСАМ</a:t>
            </a:r>
            <a:endParaRPr lang="ru-RU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3501008"/>
            <a:ext cx="65527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/>
              <a:t>формирование команды проекта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подготовка к инвестированию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менеджмент, маркетинг, управление проектами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бизнес-планирование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защита интеллектуальной собственности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открытие предприятия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7301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58924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7707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02128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08518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27584" y="11247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рабочее место в  КОВОРКИНГЕ ПОЛИТЕХ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#2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20608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8 апреля состоялось открытие </a:t>
            </a:r>
            <a:r>
              <a:rPr lang="ru-RU" sz="2400" dirty="0" err="1" smtClean="0"/>
              <a:t>Коворкинга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Политех</a:t>
            </a:r>
            <a:r>
              <a:rPr lang="ru-RU" sz="2400" dirty="0" smtClean="0"/>
              <a:t> по адресу ул. </a:t>
            </a:r>
            <a:r>
              <a:rPr lang="ru-RU" sz="2400" dirty="0" err="1" smtClean="0"/>
              <a:t>Гжатская</a:t>
            </a:r>
            <a:r>
              <a:rPr lang="ru-RU" sz="2400" dirty="0" smtClean="0"/>
              <a:t> 27,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корп.  № 12.</a:t>
            </a:r>
          </a:p>
        </p:txBody>
      </p:sp>
      <p:pic>
        <p:nvPicPr>
          <p:cNvPr id="9218" name="Picture 2" descr="http://cs409528.vk.me/v409528071/179/VGchrjcO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056" y="3549359"/>
            <a:ext cx="3583936" cy="2687953"/>
          </a:xfrm>
          <a:prstGeom prst="rect">
            <a:avLst/>
          </a:prstGeom>
          <a:noFill/>
        </p:spPr>
      </p:pic>
      <p:pic>
        <p:nvPicPr>
          <p:cNvPr id="9220" name="Picture 4" descr="http://cs409528.vk.me/v409528071/18d/1wqZErwQ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528392" cy="264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#2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1700222"/>
            <a:ext cx="71287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 smtClean="0"/>
              <a:t>Wi-fi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ru-RU" sz="2400" dirty="0" smtClean="0"/>
              <a:t>ПК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Телефон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Принтер/факс/сканер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Конференц-зал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Рабочая атмосфера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Новые знакомства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7902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23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8713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29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39118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38307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89524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ОЛЯ\Бизнес-инкубатор\бизнес-четверг\ФОТКИ\DSC_01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196752"/>
            <a:ext cx="2112235" cy="1584176"/>
          </a:xfrm>
          <a:prstGeom prst="rect">
            <a:avLst/>
          </a:prstGeom>
          <a:noFill/>
        </p:spPr>
      </p:pic>
      <p:pic>
        <p:nvPicPr>
          <p:cNvPr id="1027" name="Picture 3" descr="D:\ОЛЯ\Бизнес-инкубатор\бизнес-четверг\ФОТКИ\DSC_01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628800"/>
            <a:ext cx="2112235" cy="15841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91680" y="60212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ПОЛИТЕХНИКОВ БЕСПЛАТНО !!!</a:t>
            </a:r>
            <a:endParaRPr lang="ru-RU" sz="2400" b="1" dirty="0"/>
          </a:p>
        </p:txBody>
      </p:sp>
      <p:pic>
        <p:nvPicPr>
          <p:cNvPr id="2050" name="Picture 2" descr="http://cs409528.vk.me/v409528071/1f8/29NEYAKAph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36704" y="2852936"/>
            <a:ext cx="3003648" cy="1800200"/>
          </a:xfrm>
          <a:prstGeom prst="rect">
            <a:avLst/>
          </a:prstGeom>
          <a:noFill/>
        </p:spPr>
      </p:pic>
      <p:pic>
        <p:nvPicPr>
          <p:cNvPr id="17" name="Picture 6" descr="http://cs307502.vk.me/v307502455/634c/NO7wOfuDUe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077072"/>
            <a:ext cx="2352261" cy="176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ПРОЕКТЫ, РАБОТАЮЩИЕ В КОВОРКИНГЕ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cs312818.vk.me/v312818455/40e/OdoqglThG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73483" cy="2444934"/>
          </a:xfrm>
          <a:prstGeom prst="rect">
            <a:avLst/>
          </a:prstGeom>
          <a:noFill/>
        </p:spPr>
      </p:pic>
      <p:pic>
        <p:nvPicPr>
          <p:cNvPr id="15" name="Picture 4" descr="http://cs417424.vk.me/v417424455/8839/iW2U2CwXhJ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3096344" cy="2322259"/>
          </a:xfrm>
          <a:prstGeom prst="rect">
            <a:avLst/>
          </a:prstGeom>
          <a:noFill/>
        </p:spPr>
      </p:pic>
      <p:pic>
        <p:nvPicPr>
          <p:cNvPr id="8199" name="Picture 7" descr="C:\работа\презент на УМНИК\miukfK-Vr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996952"/>
            <a:ext cx="3164582" cy="278734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71600" y="37170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Студенты ИИТУ</a:t>
            </a:r>
          </a:p>
          <a:p>
            <a:pPr algn="ctr"/>
            <a:r>
              <a:rPr lang="en-US" b="1" dirty="0" smtClean="0"/>
              <a:t>Programming excellence centre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88224" y="400506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Команда конкурса </a:t>
            </a:r>
            <a:r>
              <a:rPr lang="ru-RU" b="1" dirty="0" err="1" smtClean="0"/>
              <a:t>SIFE-Enactus</a:t>
            </a:r>
            <a:r>
              <a:rPr lang="ru-RU" b="1" dirty="0" smtClean="0"/>
              <a:t> </a:t>
            </a:r>
          </a:p>
          <a:p>
            <a:pPr algn="ctr"/>
            <a:r>
              <a:rPr lang="ru-RU" b="1" dirty="0" smtClean="0"/>
              <a:t>от </a:t>
            </a:r>
            <a:r>
              <a:rPr lang="ru-RU" b="1" dirty="0" err="1" smtClean="0"/>
              <a:t>СПбГПУ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Выпускники ФИ (ИИТУ)</a:t>
            </a:r>
          </a:p>
          <a:p>
            <a:pPr algn="ctr"/>
            <a:r>
              <a:rPr lang="en-US" b="1" dirty="0" smtClean="0"/>
              <a:t>Simple Info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291968"/>
            <a:ext cx="66247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Бизнес-инкубаторы</a:t>
            </a:r>
            <a:r>
              <a:rPr lang="ru-RU" sz="2200" dirty="0" smtClean="0"/>
              <a:t> и технопарки города</a:t>
            </a:r>
          </a:p>
          <a:p>
            <a:endParaRPr lang="ru-RU" sz="2200" dirty="0" smtClean="0"/>
          </a:p>
          <a:p>
            <a:r>
              <a:rPr lang="ru-RU" sz="2200" dirty="0" smtClean="0"/>
              <a:t>Промышленные предприятия</a:t>
            </a:r>
          </a:p>
          <a:p>
            <a:endParaRPr lang="ru-RU" sz="2200" dirty="0" smtClean="0"/>
          </a:p>
          <a:p>
            <a:r>
              <a:rPr lang="ru-RU" sz="2200" dirty="0" smtClean="0"/>
              <a:t>Малые и средние предприятия Санкт-Петербурга</a:t>
            </a:r>
          </a:p>
          <a:p>
            <a:endParaRPr lang="ru-RU" sz="2200" dirty="0" smtClean="0"/>
          </a:p>
          <a:p>
            <a:r>
              <a:rPr lang="ru-RU" sz="2200" dirty="0" smtClean="0"/>
              <a:t>Комитеты Правительства Санкт-Петербурга</a:t>
            </a:r>
          </a:p>
          <a:p>
            <a:endParaRPr lang="ru-RU" sz="2200" dirty="0" smtClean="0"/>
          </a:p>
          <a:p>
            <a:r>
              <a:rPr lang="ru-RU" sz="2200" dirty="0" smtClean="0"/>
              <a:t>Специалисты подразделений </a:t>
            </a:r>
            <a:r>
              <a:rPr lang="ru-RU" sz="2200" dirty="0" err="1" smtClean="0"/>
              <a:t>Политеха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Практика студентов в Вашем проекте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75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47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27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365099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013171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03648" y="120894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ПАРТНЕРЫ, КЛИЕНТЫ, СОТРУДНИКИ В ПРОЕКТ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66124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ОЛЯ\Бизнес-инкубатор\СОБА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924944"/>
            <a:ext cx="1619250" cy="428625"/>
          </a:xfrm>
          <a:prstGeom prst="rect">
            <a:avLst/>
          </a:prstGeom>
          <a:noFill/>
        </p:spPr>
      </p:pic>
      <p:pic>
        <p:nvPicPr>
          <p:cNvPr id="3079" name="Picture 7" descr="Правительство Санкт-Петер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752475" cy="781051"/>
          </a:xfrm>
          <a:prstGeom prst="rect">
            <a:avLst/>
          </a:prstGeom>
          <a:noFill/>
        </p:spPr>
      </p:pic>
      <p:pic>
        <p:nvPicPr>
          <p:cNvPr id="14" name="Picture 12" descr="http://xn---29-5cda3a7a1cb2j.xn--p1ai/images/start2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29200"/>
            <a:ext cx="1407466" cy="1069675"/>
          </a:xfrm>
          <a:prstGeom prst="rect">
            <a:avLst/>
          </a:prstGeom>
          <a:noFill/>
        </p:spPr>
      </p:pic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054994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116" y="2847082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3684513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548609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340697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03648" y="1124744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ПРИВЛЕЧЕНИЕ ФИНАНСИРОВАНИЯ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4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999868"/>
            <a:ext cx="64087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/>
              <a:t>Гранты и субсидии</a:t>
            </a:r>
          </a:p>
          <a:p>
            <a:pPr>
              <a:spcBef>
                <a:spcPts val="600"/>
              </a:spcBef>
            </a:pP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Санкт-Петербургская организация </a:t>
            </a:r>
            <a:r>
              <a:rPr lang="ru-RU" sz="2200" dirty="0" err="1" smtClean="0"/>
              <a:t>бизнес-ангелов</a:t>
            </a:r>
            <a:endParaRPr lang="ru-RU" sz="2200" dirty="0" smtClean="0"/>
          </a:p>
          <a:p>
            <a:pPr>
              <a:spcBef>
                <a:spcPts val="600"/>
              </a:spcBef>
            </a:pP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err="1" smtClean="0"/>
              <a:t>Росмолодежь</a:t>
            </a:r>
            <a:r>
              <a:rPr lang="ru-RU" sz="2200" dirty="0" smtClean="0"/>
              <a:t> (</a:t>
            </a:r>
            <a:r>
              <a:rPr lang="ru-RU" sz="2200" dirty="0" err="1" smtClean="0"/>
              <a:t>Зворыкинский</a:t>
            </a:r>
            <a:r>
              <a:rPr lang="ru-RU" sz="2200" dirty="0" smtClean="0"/>
              <a:t> проект)</a:t>
            </a:r>
          </a:p>
          <a:p>
            <a:pPr>
              <a:spcBef>
                <a:spcPts val="600"/>
              </a:spcBef>
            </a:pP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Частные инвесторы</a:t>
            </a:r>
          </a:p>
          <a:p>
            <a:pPr>
              <a:spcBef>
                <a:spcPts val="600"/>
              </a:spcBef>
            </a:pP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Венчурные фонды</a:t>
            </a:r>
          </a:p>
          <a:p>
            <a:pPr>
              <a:spcBef>
                <a:spcPts val="600"/>
              </a:spcBef>
            </a:pP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Программы грантов У.М.Н.И.К. и С.Т.А.Р.Т.</a:t>
            </a:r>
            <a:endParaRPr lang="ru-RU" sz="2200" dirty="0"/>
          </a:p>
        </p:txBody>
      </p:sp>
      <p:pic>
        <p:nvPicPr>
          <p:cNvPr id="3074" name="Picture 2" descr="http://cs418220.userapi.com/v418220558/5020/H0ydDuSkpL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7734" y="3747804"/>
            <a:ext cx="2946754" cy="833324"/>
          </a:xfrm>
          <a:prstGeom prst="rect">
            <a:avLst/>
          </a:prstGeom>
          <a:noFill/>
        </p:spPr>
      </p:pic>
      <p:pic>
        <p:nvPicPr>
          <p:cNvPr id="3077" name="Picture 5" descr="http://www.cedipt.spb.ru/about/logo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1916832"/>
            <a:ext cx="1001688" cy="1001688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6119961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.img22.rian.ru/images/91959/64/91959647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4509120"/>
            <a:ext cx="1857769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ПРОГРАММА У.М.Н.И.К.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 descr="http://xn---29-5cda3a7a1cb2j.xn--p1ai/images/start2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6632"/>
            <a:ext cx="1944216" cy="147760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27584" y="155679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победители программы получают по 200 тыс. рублей в год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2289066"/>
            <a:ext cx="76328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B937C7"/>
                </a:solidFill>
              </a:rPr>
              <a:t>ШАГИ:</a:t>
            </a:r>
          </a:p>
          <a:p>
            <a:pPr marL="432000" indent="-457200">
              <a:spcBef>
                <a:spcPts val="1800"/>
              </a:spcBef>
              <a:buAutoNum type="arabicPeriod"/>
            </a:pPr>
            <a:r>
              <a:rPr lang="ru-RU" sz="2000" dirty="0" smtClean="0"/>
              <a:t>Пройти отбор на одном из отборочных мероприятий</a:t>
            </a:r>
          </a:p>
          <a:p>
            <a:pPr marL="432000" indent="-457200">
              <a:spcBef>
                <a:spcPts val="1200"/>
              </a:spcBef>
              <a:buAutoNum type="arabicPeriod"/>
            </a:pPr>
            <a:r>
              <a:rPr lang="ru-RU" sz="2000" dirty="0" smtClean="0"/>
              <a:t>Пройти обучение в Школе «Методология и организация инновационной деятельности» 13-15 мая 2013 г.</a:t>
            </a:r>
          </a:p>
          <a:p>
            <a:pPr marL="432000" indent="-457200">
              <a:spcBef>
                <a:spcPts val="1200"/>
              </a:spcBef>
              <a:buAutoNum type="arabicPeriod"/>
            </a:pPr>
            <a:r>
              <a:rPr lang="ru-RU" sz="2000" dirty="0" smtClean="0"/>
              <a:t>Пройти финальный отбор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545741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Магистерская программа для бакалавров технических направлений «Технологическое предпринимательство» на 2 года.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501607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B937C7"/>
                </a:solidFill>
              </a:rPr>
              <a:t>И ЕЩЕ:</a:t>
            </a:r>
            <a:endParaRPr lang="ru-RU" sz="2000" b="1" dirty="0">
              <a:solidFill>
                <a:srgbClr val="B937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03648" y="1034152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ТЕХНОЛОГИЧЕСКОЕ ОБОРУДОВАНИЕ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66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ПОДДЕРЖКА НАЧИНАЮЩИХ БИЗНЕС-ПРОЕКТОВ </a:t>
            </a:r>
            <a:r>
              <a:rPr lang="en-US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Фаблаб Поли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5400600" cy="9449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43808" y="2492896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solidFill>
                  <a:srgbClr val="B937C7"/>
                </a:solidFill>
              </a:rPr>
              <a:t>FabLab</a:t>
            </a:r>
            <a:r>
              <a:rPr lang="en-US" sz="1900" dirty="0" smtClean="0">
                <a:solidFill>
                  <a:srgbClr val="B937C7"/>
                </a:solidFill>
              </a:rPr>
              <a:t> – fabrication laboratory – </a:t>
            </a:r>
            <a:r>
              <a:rPr lang="ru-RU" sz="1900" dirty="0" smtClean="0">
                <a:solidFill>
                  <a:srgbClr val="B937C7"/>
                </a:solidFill>
              </a:rPr>
              <a:t>открытая мастерская цифрового производства</a:t>
            </a:r>
            <a:endParaRPr lang="ru-RU" sz="1900" dirty="0">
              <a:solidFill>
                <a:srgbClr val="B937C7"/>
              </a:solidFill>
            </a:endParaRPr>
          </a:p>
        </p:txBody>
      </p:sp>
      <p:pic>
        <p:nvPicPr>
          <p:cNvPr id="21" name="Picture 2" descr="http://www.cheho.ru/UserFiles/image/S2%20Piano%20Resina%20Fenol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51" y="4725144"/>
            <a:ext cx="1835997" cy="15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metall.dukon.ru/images/cms/thumbs/360be5d47e8b84d03a38e9553dd7c4f8f69509ff/mo_o_first_mcv-300_auto_365_5_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1660462" cy="173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vonkonow.com/wordpress/wp-content/uploads/2012/03/pr_large_mdx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1656508" cy="12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08104" y="4438853"/>
            <a:ext cx="208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прецизионный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фрезерный станок</a:t>
            </a:r>
          </a:p>
        </p:txBody>
      </p:sp>
      <p:pic>
        <p:nvPicPr>
          <p:cNvPr id="25" name="Picture 6" descr="http://cdn.asia.cnet.com/i/r/2012/crave/gd/62212884/printer_610x4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41527"/>
            <a:ext cx="1176556" cy="12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35896" y="4797152"/>
            <a:ext cx="1496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3D-</a:t>
            </a:r>
            <a:r>
              <a:rPr lang="ru-RU" dirty="0">
                <a:latin typeface="+mn-lt"/>
              </a:rPr>
              <a:t>принтер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1880" y="6093296"/>
            <a:ext cx="125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режущий плоттер</a:t>
            </a:r>
          </a:p>
        </p:txBody>
      </p:sp>
      <p:pic>
        <p:nvPicPr>
          <p:cNvPr id="28" name="Picture 12" descr="http://www.engravingsolutions.com/images/mini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7398"/>
            <a:ext cx="1382927" cy="85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71600" y="6093296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лазерный резак и гравер</a:t>
            </a:r>
          </a:p>
        </p:txBody>
      </p:sp>
      <p:pic>
        <p:nvPicPr>
          <p:cNvPr id="30" name="Picture 10" descr="http://hb5.ru/images/1328794655555572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92211"/>
            <a:ext cx="1986785" cy="87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27584" y="4653136"/>
            <a:ext cx="1999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фрезерный станок по металлу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15608" y="6095037"/>
            <a:ext cx="352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фрезерный станок с рабочим полем 1.5х2.5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83DB1"/>
                </a:solidFill>
              </a:rPr>
              <a:t>Бизнес-инкубатор</a:t>
            </a:r>
            <a:r>
              <a:rPr lang="ru-RU" sz="2400" dirty="0" smtClean="0"/>
              <a:t> — это организация, занимающаяся поддержкой </a:t>
            </a:r>
            <a:r>
              <a:rPr lang="ru-RU" sz="2400" dirty="0" err="1" smtClean="0"/>
              <a:t>стартап-проектов</a:t>
            </a:r>
            <a:r>
              <a:rPr lang="ru-RU" sz="2400" dirty="0" smtClean="0"/>
              <a:t> начинающих предпринимателей на всех этапах развития: </a:t>
            </a:r>
          </a:p>
          <a:p>
            <a:r>
              <a:rPr lang="ru-RU" sz="2400" dirty="0" smtClean="0"/>
              <a:t>от разработки идеи до её коммерциализации.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492896"/>
            <a:ext cx="77768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83DB1"/>
                </a:solidFill>
              </a:rPr>
              <a:t>ПРИЧИНЫ ОБРАЩЕНИЯ В БИЗНЕС-ИНКУБАТОРЫ:</a:t>
            </a:r>
          </a:p>
          <a:p>
            <a:endParaRPr lang="ru-RU" sz="2400" dirty="0" smtClean="0"/>
          </a:p>
          <a:p>
            <a:pPr marL="540000"/>
            <a:r>
              <a:rPr lang="ru-RU" sz="2400" dirty="0" smtClean="0"/>
              <a:t>Доступная аренда</a:t>
            </a:r>
          </a:p>
          <a:p>
            <a:pPr marL="540000">
              <a:spcBef>
                <a:spcPts val="1200"/>
              </a:spcBef>
            </a:pPr>
            <a:r>
              <a:rPr lang="ru-RU" sz="2400" dirty="0" smtClean="0"/>
              <a:t>Консалтинг и экспертиза</a:t>
            </a:r>
          </a:p>
          <a:p>
            <a:pPr marL="540000">
              <a:spcBef>
                <a:spcPts val="1200"/>
              </a:spcBef>
            </a:pPr>
            <a:r>
              <a:rPr lang="ru-RU" sz="2400" dirty="0" smtClean="0"/>
              <a:t>Поиск инвестиций</a:t>
            </a:r>
          </a:p>
          <a:p>
            <a:pPr marL="540000">
              <a:spcBef>
                <a:spcPts val="1200"/>
              </a:spcBef>
            </a:pPr>
            <a:r>
              <a:rPr lang="ru-RU" sz="2400" dirty="0" smtClean="0"/>
              <a:t>Установление </a:t>
            </a:r>
            <a:r>
              <a:rPr lang="ru-RU" sz="2400" dirty="0" err="1" smtClean="0"/>
              <a:t>бизнес-контактов</a:t>
            </a:r>
            <a:endParaRPr lang="ru-RU" sz="2400" dirty="0" smtClean="0"/>
          </a:p>
          <a:p>
            <a:pPr marL="540000">
              <a:spcBef>
                <a:spcPts val="1200"/>
              </a:spcBef>
            </a:pPr>
            <a:r>
              <a:rPr lang="ru-RU" sz="2400" dirty="0" smtClean="0"/>
              <a:t>Бухгалтерская и юридическая поддержка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7321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86104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86916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ПРИГЛАШАЕМ НА МЕРОПРИЯТИЯ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88153"/>
            <a:ext cx="806489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2400"/>
              </a:spcBef>
            </a:pPr>
            <a:r>
              <a:rPr lang="ru-RU" sz="3200" b="1" dirty="0" smtClean="0">
                <a:solidFill>
                  <a:srgbClr val="00B050"/>
                </a:solidFill>
              </a:rPr>
              <a:t>Внутренние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pPr lvl="1" algn="ctr">
              <a:spcBef>
                <a:spcPts val="120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396000">
              <a:spcBef>
                <a:spcPts val="600"/>
              </a:spcBef>
            </a:pPr>
            <a:r>
              <a:rPr lang="ru-RU" sz="2400" b="1" dirty="0" smtClean="0"/>
              <a:t>Праздник «День предпринимателя» 26 мая 2013</a:t>
            </a:r>
            <a:endParaRPr lang="ru-RU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59521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71719"/>
            <a:ext cx="205738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3" y="2990267"/>
            <a:ext cx="3450790" cy="9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Студклуб Политех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636912"/>
            <a:ext cx="1584176" cy="1584176"/>
          </a:xfrm>
          <a:prstGeom prst="rect">
            <a:avLst/>
          </a:prstGeom>
          <a:noFill/>
        </p:spPr>
      </p:pic>
      <p:pic>
        <p:nvPicPr>
          <p:cNvPr id="13" name="Picture 2" descr="Фаблаб Полите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445224"/>
            <a:ext cx="2880905" cy="5040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31640" y="4581128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Летняя школа </a:t>
            </a:r>
            <a:r>
              <a:rPr lang="ru-RU" sz="2400" b="1" dirty="0" err="1" smtClean="0"/>
              <a:t>ФабЛаб</a:t>
            </a:r>
            <a:r>
              <a:rPr lang="ru-RU" sz="2400" b="1" dirty="0" smtClean="0"/>
              <a:t> 1-6 июля 2013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ПРИГЛАШАЕМ НА МЕРОПРИЯТИЯ 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088152"/>
            <a:ext cx="806489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2400"/>
              </a:spcBef>
            </a:pPr>
            <a:r>
              <a:rPr lang="ru-RU" sz="3200" b="1" dirty="0" smtClean="0">
                <a:solidFill>
                  <a:srgbClr val="00B050"/>
                </a:solidFill>
              </a:rPr>
              <a:t>Региональные и международные </a:t>
            </a:r>
          </a:p>
          <a:p>
            <a:pPr lvl="1" algn="ctr"/>
            <a:endParaRPr lang="ru-RU" sz="2000" b="1" dirty="0" smtClean="0">
              <a:solidFill>
                <a:srgbClr val="00B050"/>
              </a:solidFill>
            </a:endParaRPr>
          </a:p>
          <a:p>
            <a:pPr marL="396000">
              <a:spcBef>
                <a:spcPts val="600"/>
              </a:spcBef>
            </a:pPr>
            <a:r>
              <a:rPr lang="ru-RU" sz="2000" b="1" dirty="0" smtClean="0"/>
              <a:t>Региональный этап Всероссийского студенческого форума в Политехническом университете</a:t>
            </a:r>
          </a:p>
          <a:p>
            <a:pPr marL="396000">
              <a:spcBef>
                <a:spcPts val="600"/>
              </a:spcBef>
            </a:pPr>
            <a:r>
              <a:rPr lang="ru-RU" sz="2000" b="1" u="sng" dirty="0" smtClean="0"/>
              <a:t>Заявки до 24 мая 2013</a:t>
            </a:r>
          </a:p>
          <a:p>
            <a:pPr marL="396000">
              <a:spcBef>
                <a:spcPts val="3000"/>
              </a:spcBef>
            </a:pPr>
            <a:r>
              <a:rPr lang="ru-RU" sz="2000" b="1" dirty="0" smtClean="0"/>
              <a:t>Всероссийский молодежный образовательный форуме «Селигер-2013» июль 2013</a:t>
            </a:r>
          </a:p>
          <a:p>
            <a:pPr marL="396000">
              <a:spcBef>
                <a:spcPts val="1200"/>
              </a:spcBef>
            </a:pPr>
            <a:r>
              <a:rPr lang="ru-RU" sz="2000" b="1" u="sng" dirty="0" smtClean="0"/>
              <a:t>Заявки до 01 июля 2013</a:t>
            </a:r>
          </a:p>
          <a:p>
            <a:pPr marL="396000">
              <a:spcBef>
                <a:spcPts val="3000"/>
              </a:spcBef>
            </a:pPr>
            <a:r>
              <a:rPr lang="ru-RU" sz="2000" b="1" dirty="0" smtClean="0"/>
              <a:t>Международный молодежный форум «Балтийский Артек» </a:t>
            </a:r>
            <a:endParaRPr lang="ru-RU" sz="2000" dirty="0" smtClean="0"/>
          </a:p>
          <a:p>
            <a:pPr marL="396000"/>
            <a:r>
              <a:rPr lang="ru-RU" sz="2000" b="1" dirty="0" smtClean="0"/>
              <a:t>7-15 августа 2013 года</a:t>
            </a:r>
          </a:p>
          <a:p>
            <a:pPr marL="396000">
              <a:spcBef>
                <a:spcPts val="1200"/>
              </a:spcBef>
            </a:pPr>
            <a:r>
              <a:rPr lang="ru-RU" sz="2000" b="1" u="sng" dirty="0" smtClean="0"/>
              <a:t>Заявки до 26 мая 2013</a:t>
            </a:r>
          </a:p>
          <a:p>
            <a:pPr>
              <a:spcBef>
                <a:spcPts val="600"/>
              </a:spcBef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78913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832568"/>
            <a:ext cx="205738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83657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39969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3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8092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smtClean="0">
                <a:solidFill>
                  <a:srgbClr val="B937C7"/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ru-RU" sz="2200" b="1" spc="100" dirty="0">
              <a:solidFill>
                <a:srgbClr val="B93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57301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Ул. Гжатская 27,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корпус № 12 ТВН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(812) 248-92-55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hlinkClick r:id="rId3"/>
              </a:rPr>
              <a:t>bi@spbstu.ru</a:t>
            </a:r>
            <a:endParaRPr lang="ru-RU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>
                <a:hlinkClick r:id="rId4"/>
              </a:rPr>
              <a:t>vk.com/</a:t>
            </a:r>
            <a:r>
              <a:rPr lang="en-US" sz="2400" dirty="0" err="1" smtClean="0">
                <a:hlinkClick r:id="rId4"/>
              </a:rPr>
              <a:t>bip_spbspu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ru-RU" sz="2400" dirty="0" smtClean="0"/>
              <a:t>Ольга Борщева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ИСТОРИЯ СОЗДАНИЯ БИЗНЕС-ИНКУБАТОРОВ</a:t>
            </a:r>
            <a:r>
              <a:rPr lang="ru-RU" sz="2400" dirty="0" smtClean="0">
                <a:solidFill>
                  <a:srgbClr val="983DB1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Международный опыт.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191160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Первые </a:t>
            </a:r>
            <a:r>
              <a:rPr lang="ru-RU" sz="2400" dirty="0" err="1" smtClean="0"/>
              <a:t>бизнес-инкубаторы</a:t>
            </a:r>
            <a:r>
              <a:rPr lang="ru-RU" sz="2400" dirty="0" smtClean="0"/>
              <a:t> появились еще в 50 годы </a:t>
            </a:r>
            <a:r>
              <a:rPr lang="ru-RU" sz="2400" b="1" dirty="0" smtClean="0"/>
              <a:t>в Великобритании.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306373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Наибольшее распространение получили в </a:t>
            </a:r>
            <a:r>
              <a:rPr lang="ru-RU" sz="2400" b="1" dirty="0" smtClean="0"/>
              <a:t>США – более 1200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4143851"/>
            <a:ext cx="8244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1200"/>
              </a:spcBef>
            </a:pPr>
            <a:r>
              <a:rPr lang="ru-RU" sz="2400" b="1" dirty="0" smtClean="0"/>
              <a:t>ЕС: </a:t>
            </a:r>
            <a:r>
              <a:rPr lang="ru-RU" sz="2400" dirty="0" smtClean="0"/>
              <a:t>Германия, Великобритания, Франция, Бельгия, Финляндия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Израиль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Китай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ИСТОРИЯ СОЗДАНИЯ БИЗНЕС-ИНКУБАТОРОВ</a:t>
            </a:r>
            <a:r>
              <a:rPr lang="ru-RU" sz="2400" dirty="0" smtClean="0">
                <a:solidFill>
                  <a:srgbClr val="983DB1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Российский опыт.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России </a:t>
            </a:r>
            <a:r>
              <a:rPr lang="ru-RU" sz="2400" dirty="0" err="1" smtClean="0"/>
              <a:t>бизнес-инкубаторы</a:t>
            </a:r>
            <a:r>
              <a:rPr lang="ru-RU" sz="2400" dirty="0" smtClean="0"/>
              <a:t> появились 90-е годы.</a:t>
            </a:r>
          </a:p>
          <a:p>
            <a:endParaRPr lang="ru-RU" sz="2400" dirty="0" smtClean="0"/>
          </a:p>
          <a:p>
            <a:r>
              <a:rPr lang="ru-RU" sz="2400" dirty="0" smtClean="0"/>
              <a:t>Сегодня </a:t>
            </a:r>
            <a:r>
              <a:rPr lang="en-US" sz="2400" dirty="0" smtClean="0"/>
              <a:t>&gt; 100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852937"/>
            <a:ext cx="8100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/>
              <a:t>5 лучших инкубаторов страны по версии </a:t>
            </a:r>
            <a:r>
              <a:rPr lang="en-US" sz="2200" b="1" dirty="0" smtClean="0"/>
              <a:t>Forbes</a:t>
            </a:r>
          </a:p>
          <a:p>
            <a:pPr marL="360000">
              <a:spcBef>
                <a:spcPts val="2400"/>
              </a:spcBef>
            </a:pPr>
            <a:r>
              <a:rPr lang="ru-RU" sz="2200" dirty="0" smtClean="0"/>
              <a:t>Бизнес-инкубатор Академии народного хозяйства, г. Москва</a:t>
            </a:r>
            <a:endParaRPr lang="en-US" sz="2200" dirty="0" smtClean="0"/>
          </a:p>
          <a:p>
            <a:pPr marL="360000">
              <a:spcBef>
                <a:spcPts val="1200"/>
              </a:spcBef>
            </a:pPr>
            <a:r>
              <a:rPr lang="ru-RU" sz="2200" dirty="0" smtClean="0"/>
              <a:t>Бизнес-инкубатор ГУ-ВШЭ, г. Москва</a:t>
            </a:r>
          </a:p>
          <a:p>
            <a:pPr marL="360000">
              <a:spcBef>
                <a:spcPts val="1200"/>
              </a:spcBef>
            </a:pPr>
            <a:r>
              <a:rPr lang="ru-RU" sz="2200" dirty="0" smtClean="0"/>
              <a:t>Инкубатор «</a:t>
            </a:r>
            <a:r>
              <a:rPr lang="ru-RU" sz="2200" dirty="0" err="1" smtClean="0"/>
              <a:t>Ингрия</a:t>
            </a:r>
            <a:r>
              <a:rPr lang="ru-RU" sz="2200" dirty="0" smtClean="0"/>
              <a:t>», г. Санкт-Петербург</a:t>
            </a:r>
          </a:p>
          <a:p>
            <a:pPr marL="360000">
              <a:spcBef>
                <a:spcPts val="1200"/>
              </a:spcBef>
            </a:pPr>
            <a:r>
              <a:rPr lang="ru-RU" sz="2200" dirty="0" smtClean="0"/>
              <a:t>Бизнес-инкубатор МГУ, г. Москва</a:t>
            </a:r>
          </a:p>
          <a:p>
            <a:pPr marL="360000">
              <a:spcBef>
                <a:spcPts val="1200"/>
              </a:spcBef>
            </a:pPr>
            <a:r>
              <a:rPr lang="ru-RU" sz="2200" dirty="0" smtClean="0"/>
              <a:t>Инкубатор РЭУ им. Плеханова, г. Москва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290" y="456246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290" y="362635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2290" y="554390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2290" y="405840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2290" y="506651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ИСТОРИЯ СОЗДАНИЯ БИЗНЕС-ИНКУБАТОРОВ</a:t>
            </a:r>
            <a:r>
              <a:rPr lang="ru-RU" sz="2400" dirty="0" smtClean="0">
                <a:solidFill>
                  <a:srgbClr val="983DB1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Российский опыт.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2373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 </a:t>
            </a:r>
            <a:r>
              <a:rPr lang="ru-RU" sz="1600" dirty="0" smtClean="0"/>
              <a:t>Обзор </a:t>
            </a:r>
            <a:r>
              <a:rPr lang="ru-RU" sz="1600" dirty="0" err="1" smtClean="0"/>
              <a:t>бизнес-инкубаторов</a:t>
            </a:r>
            <a:r>
              <a:rPr lang="ru-RU" sz="1600" dirty="0" smtClean="0"/>
              <a:t> России </a:t>
            </a:r>
            <a:r>
              <a:rPr lang="en-US" sz="1600" dirty="0" err="1" smtClean="0"/>
              <a:t>Ernst&amp;Young</a:t>
            </a:r>
            <a:endParaRPr lang="ru-RU" sz="1600" dirty="0"/>
          </a:p>
        </p:txBody>
      </p:sp>
      <p:pic>
        <p:nvPicPr>
          <p:cNvPr id="1027" name="Picture 3" descr="D:\ОЛЯ\Бизнес-инкубатор\презент 14.05\диа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887420" cy="262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ВИДЫ БИЗНЕС-ИНКУБАТОРОВ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268760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 smtClean="0"/>
              <a:t> Общего типа </a:t>
            </a:r>
            <a:r>
              <a:rPr lang="ru-RU" sz="2800" dirty="0" smtClean="0"/>
              <a:t>– </a:t>
            </a:r>
          </a:p>
          <a:p>
            <a:pPr indent="95250">
              <a:spcBef>
                <a:spcPts val="1200"/>
              </a:spcBef>
            </a:pPr>
            <a:r>
              <a:rPr lang="ru-RU" sz="2800" dirty="0" smtClean="0"/>
              <a:t>поддержка любых </a:t>
            </a:r>
            <a:r>
              <a:rPr lang="ru-RU" sz="2800" dirty="0" err="1" smtClean="0"/>
              <a:t>бизнес-проектов</a:t>
            </a:r>
            <a:endParaRPr lang="ru-RU" sz="2800" dirty="0" smtClean="0"/>
          </a:p>
          <a:p>
            <a:pPr>
              <a:spcBef>
                <a:spcPts val="3000"/>
              </a:spcBef>
            </a:pPr>
            <a:r>
              <a:rPr lang="ru-RU" sz="2800" b="1" dirty="0" smtClean="0"/>
              <a:t> Инновационные инкубаторы </a:t>
            </a:r>
            <a:r>
              <a:rPr lang="ru-RU" sz="2800" dirty="0" smtClean="0"/>
              <a:t>– </a:t>
            </a:r>
          </a:p>
          <a:p>
            <a:pPr indent="95250">
              <a:spcBef>
                <a:spcPts val="1200"/>
              </a:spcBef>
            </a:pPr>
            <a:r>
              <a:rPr lang="ru-RU" sz="2800" dirty="0" smtClean="0"/>
              <a:t>поддержка инновационных проектов</a:t>
            </a:r>
          </a:p>
          <a:p>
            <a:pPr>
              <a:spcBef>
                <a:spcPts val="3000"/>
              </a:spcBef>
            </a:pPr>
            <a:r>
              <a:rPr lang="ru-RU" sz="2800" b="1" dirty="0" smtClean="0"/>
              <a:t> Специализированные </a:t>
            </a:r>
            <a:r>
              <a:rPr lang="ru-RU" sz="2800" dirty="0" smtClean="0"/>
              <a:t>– по отраслям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7575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3944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80759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75656" y="50660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Студенческие</a:t>
            </a:r>
            <a:endParaRPr lang="ru-RU" sz="2800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2290" y="521003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ОСОБЕННОСТИ ИННОВАЦИОННЫХ ПРОЕКТОВ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12776"/>
            <a:ext cx="79208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/>
              <a:t>В основе – НИР/НИОКР</a:t>
            </a:r>
          </a:p>
          <a:p>
            <a:pPr>
              <a:spcBef>
                <a:spcPts val="2400"/>
              </a:spcBef>
            </a:pPr>
            <a:r>
              <a:rPr lang="ru-RU" sz="2000" b="1" dirty="0" smtClean="0"/>
              <a:t>Необходимость больших и уникальных ресурсов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$</a:t>
            </a:r>
            <a:r>
              <a:rPr lang="ru-RU" sz="2000" dirty="0" smtClean="0"/>
              <a:t>, специалистов высокой квалификации, материалов, приборов и т.д.</a:t>
            </a:r>
          </a:p>
          <a:p>
            <a:pPr>
              <a:spcBef>
                <a:spcPts val="2400"/>
              </a:spcBef>
            </a:pPr>
            <a:r>
              <a:rPr lang="ru-RU" sz="2000" b="1" dirty="0" smtClean="0"/>
              <a:t>Высокая степень риска и неопределенности параметров проекта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Сроки достижения целей, предстоящие затраты, будущие доходы</a:t>
            </a:r>
            <a:endParaRPr lang="ru-RU" sz="2000" b="1" dirty="0" smtClean="0"/>
          </a:p>
          <a:p>
            <a:pPr>
              <a:spcBef>
                <a:spcPts val="1200"/>
              </a:spcBef>
              <a:buFontTx/>
              <a:buChar char="-"/>
            </a:pP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4293096"/>
            <a:ext cx="792088" cy="576064"/>
          </a:xfrm>
          <a:prstGeom prst="downArrow">
            <a:avLst/>
          </a:prstGeom>
          <a:solidFill>
            <a:srgbClr val="983DB1"/>
          </a:solidFill>
          <a:ln>
            <a:solidFill>
              <a:srgbClr val="983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БИЗНЕС-ИНКУБАТОРЫ ПРИ УНИВЕРСИТЕТАХ </a:t>
            </a:r>
            <a:endParaRPr lang="ru-RU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6763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087518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47664" y="59492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83DB1"/>
                </a:solidFill>
              </a:rPr>
              <a:t>ЗАРАБОТАТЬ НА НАУКЕ</a:t>
            </a:r>
            <a:endParaRPr lang="ru-RU" sz="2800" b="1" dirty="0">
              <a:solidFill>
                <a:srgbClr val="983D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7020272" y="980728"/>
            <a:ext cx="1728192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83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9992" y="2276872"/>
            <a:ext cx="1944216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83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11760" y="3645024"/>
            <a:ext cx="1656184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83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14" name="5-конечная звезда 13"/>
          <p:cNvSpPr/>
          <p:nvPr/>
        </p:nvSpPr>
        <p:spPr>
          <a:xfrm>
            <a:off x="611560" y="4653136"/>
            <a:ext cx="2016224" cy="144016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519958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ИДЕЯ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6154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НАУКА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27784" y="4077072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42210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НИР/НИОКР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24928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ИННОВАЦИЯ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44816" y="11967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БИЗНЕС</a:t>
            </a:r>
            <a:endParaRPr lang="ru-RU" sz="2400" b="1" dirty="0"/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flipV="1">
            <a:off x="1259632" y="4221088"/>
            <a:ext cx="1008112" cy="936104"/>
          </a:xfrm>
          <a:prstGeom prst="bentConnector3">
            <a:avLst>
              <a:gd name="adj1" fmla="val 50000"/>
            </a:avLst>
          </a:prstGeom>
          <a:ln>
            <a:solidFill>
              <a:srgbClr val="983D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3275856" y="2636912"/>
            <a:ext cx="1080120" cy="936104"/>
          </a:xfrm>
          <a:prstGeom prst="bentConnector3">
            <a:avLst>
              <a:gd name="adj1" fmla="val 50000"/>
            </a:avLst>
          </a:prstGeom>
          <a:ln>
            <a:solidFill>
              <a:srgbClr val="983D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flipV="1">
            <a:off x="5796136" y="1268760"/>
            <a:ext cx="1080120" cy="936104"/>
          </a:xfrm>
          <a:prstGeom prst="bentConnector3">
            <a:avLst>
              <a:gd name="adj1" fmla="val 50000"/>
            </a:avLst>
          </a:prstGeom>
          <a:ln>
            <a:solidFill>
              <a:srgbClr val="983D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ОЛЯ\Бизнес-инкубатор\фирм стиль\пол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0007" y="3126433"/>
            <a:ext cx="6858002" cy="605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УСЛУГИ ИНКУБАТОРОВ ДЛЯ ИННОВАЦИОННЫХ ПРОЕКТОВ</a:t>
            </a:r>
          </a:p>
          <a:p>
            <a:pPr algn="ctr"/>
            <a:r>
              <a:rPr lang="ru-RU" sz="2400" b="1" dirty="0" smtClean="0">
                <a:solidFill>
                  <a:srgbClr val="983DB1"/>
                </a:solidFill>
              </a:rPr>
              <a:t>(СТАДИЯ РАЗРАБОТКИ)</a:t>
            </a:r>
            <a:endParaRPr lang="ru-RU" sz="2400" b="1" dirty="0">
              <a:solidFill>
                <a:srgbClr val="983D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348880"/>
            <a:ext cx="79208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/>
              <a:t>Предоставление оборудования (ЦКП)</a:t>
            </a:r>
          </a:p>
          <a:p>
            <a:pPr>
              <a:spcBef>
                <a:spcPts val="2400"/>
              </a:spcBef>
            </a:pPr>
            <a:r>
              <a:rPr lang="ru-RU" sz="2400" b="1" dirty="0" smtClean="0"/>
              <a:t>Привлечение финансирования на НИР и НИОКР</a:t>
            </a:r>
          </a:p>
          <a:p>
            <a:pPr>
              <a:spcBef>
                <a:spcPts val="2400"/>
              </a:spcBef>
            </a:pPr>
            <a:r>
              <a:rPr lang="ru-RU" sz="2400" b="1" dirty="0" smtClean="0"/>
              <a:t>Привлечение специалистов</a:t>
            </a:r>
          </a:p>
          <a:p>
            <a:pPr>
              <a:spcBef>
                <a:spcPts val="2400"/>
              </a:spcBef>
            </a:pPr>
            <a:r>
              <a:rPr lang="ru-RU" sz="2400" b="1" dirty="0" smtClean="0"/>
              <a:t>Патентование и лицензирование</a:t>
            </a:r>
          </a:p>
          <a:p>
            <a:pPr>
              <a:spcBef>
                <a:spcPts val="1200"/>
              </a:spcBef>
              <a:buFontTx/>
              <a:buChar char="-"/>
            </a:pPr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4370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095630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463782"/>
            <a:ext cx="149350" cy="2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602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Painting_Girl</dc:creator>
  <cp:lastModifiedBy>Painting_Girl</cp:lastModifiedBy>
  <cp:revision>97</cp:revision>
  <dcterms:created xsi:type="dcterms:W3CDTF">2013-04-02T10:54:00Z</dcterms:created>
  <dcterms:modified xsi:type="dcterms:W3CDTF">2013-05-14T05:36:07Z</dcterms:modified>
</cp:coreProperties>
</file>