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5" r:id="rId4"/>
    <p:sldId id="284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9" r:id="rId1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81AB6-A28A-4FA6-86CA-85DC82096FCB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DFAEF-844C-42DF-87B1-F861E86BA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8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13169-90FC-4FC5-81BE-1912204FF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E11762-C011-4215-B39A-83605D245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7DDD2-C752-462F-9510-D43791C8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6AC4-324E-475D-8BCE-3DDC9A0F5056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A2B48-4350-48D3-8409-958C7F02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BAD2-18E4-4089-B5EC-D4BD24E2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7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CFB0D-168E-4C0C-B792-7FC8C408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FE043-BF6C-4314-BA2B-77256AA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0F5DC0-7A1B-403E-8552-27392AB4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8641-3B7E-4074-A08B-9B971EBDE2E7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3EE7C-F5F7-4C44-9E14-C3F3D2E8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CFD400-5FF7-4E91-8C77-C778AF96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1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63A4-E118-4E39-8BD7-D844F9751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FF991-123E-475A-939F-A1E9027E5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D78C2-3DCF-4C4E-BA29-372E272F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9437-1E33-4BBE-8B36-2F7D1C9C8F91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476A7-3BF7-4675-AA36-9B740723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68F24-E7E7-41E6-92B3-0A60F5B2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0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FE57C-92BA-4A75-92B5-06DD38B3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2D2E9-02D4-4764-8719-D2D9E4D3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29FAD-CB26-4E75-8AEC-C7D92889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7133-1737-4BD0-BE64-882570FA0A37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5DAC2-3523-4B04-ADA7-658482F0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4EC0A-B251-4D5B-B068-F11407A9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4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2BF3-6663-4A8F-BD2D-EE343A0D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464F23-4C42-46C5-8D3C-BD048F93B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92928-107C-4C72-BD33-EEDF763F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3BCF-A995-45EC-B889-AE2C7E6ECEB0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32872-D7D1-487B-B680-AFB36A47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F9101-BF6C-437E-AD53-74654774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2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70DF2-5AE6-4282-945D-E30EF94C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D1A06-EB02-48D7-AF6D-E5C697D4E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8DDB02-8DC6-48E2-A607-7E4BDC693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74B9A-9CB0-4F8C-85E4-8F144770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75D-DED3-42E5-89AA-133B8ACFC290}" type="datetime1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B8F6CC-C918-45CB-8F36-9EFF2AE4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8DAC01-ADF9-4949-A1E3-0D76B460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0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AA529-EB3B-42A2-BBE8-8BCE9577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360B1-DCD2-4D10-83AD-64BD4152B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7AA4FD-BAE4-4262-B02F-391AFFD7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DF9B1C-F191-4CA3-8F2C-074E5CB11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AD7736-E809-4866-8E0F-8887179C0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5B61C0-B3FB-4501-9126-FC3CDBA4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B6C2-DFC3-4881-9DA1-B064DF0CB551}" type="datetime1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F01B83-DF2D-4179-87D4-6FD4A4C2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49EC-3080-454C-8C33-E8CD1751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FF6B3-7B16-4E8E-BF43-E5B413B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B2B346-508F-4284-8717-80932DE2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B168-7F8D-4A6F-A196-EADD68ED0BA5}" type="datetime1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A4593C-D5A5-4283-87BC-E971648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E4AD90-9904-4D25-B2F7-E686D9C4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8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A03F75-1881-41E3-9C2D-999C3E71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F570-6C3A-430A-8D07-B1AE6B355A94}" type="datetime1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BB9DAF-7E42-4B38-B929-056F64BE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1A6EF-8244-4B39-B5C7-C06D7FBF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6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478AA-9DAB-46C8-B691-6AF2E330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8C757-7175-4633-9E92-D611C453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794D9F-317E-4F29-8FE5-857D73B00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03D606-F50F-4175-A307-E119D88D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EF18-D3FE-4B09-BA35-108F0F6197AE}" type="datetime1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D7B02-40F7-4F04-A072-AC258502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1CE51-85FC-44EB-BDCD-89AB196E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0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60DA9-9D9E-4647-A007-58A7B60C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9A6D81-F39F-41C8-BF2D-61F01B5B3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888C56-9F99-469B-B6F1-3AE498D4C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1D48CB-5492-4BD4-A868-02D9D2FD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EE6C-F5BA-4CA3-AF32-D9A840347EAF}" type="datetime1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09C20-EBE1-4BD2-959A-62D3A626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AA7A3-F01A-4A18-BAB0-11B97C89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E555E-6F54-4DF7-B188-62872186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682704-A2E2-4E55-A8C6-144E5D7D1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B6A0AF-98B4-47B5-A99A-A75F1ABE9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1CA1-CB8D-485D-ACE6-885F7E19135C}" type="datetime1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F2CFC-68ED-46C3-93CF-5D614CD85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16503-F480-4864-B2AB-D41880982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1C5A-4C27-4945-9BAF-AA758A026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3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6.png"/><Relationship Id="rId10" Type="http://schemas.openxmlformats.org/officeDocument/2006/relationships/image" Target="../media/image31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подложка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0704"/>
            <a:ext cx="12192000" cy="58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4414"/>
            <a:ext cx="12192001" cy="875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1620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31" y="326059"/>
            <a:ext cx="2592288" cy="930988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657902"/>
            <a:ext cx="12192000" cy="18651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«Создание </a:t>
            </a:r>
            <a:r>
              <a:rPr lang="ru-RU" sz="2400" dirty="0">
                <a:solidFill>
                  <a:schemeClr val="tx1"/>
                </a:solidFill>
              </a:rPr>
              <a:t>современного высокотехнологичного производства по проектированию, изготовлению, испытаниям, монтажу установок, компримирующих газообразные продукты для эффективного использования в транспортных системах и </a:t>
            </a:r>
            <a:r>
              <a:rPr lang="ru-RU" sz="2400" dirty="0" smtClean="0">
                <a:solidFill>
                  <a:schemeClr val="tx1"/>
                </a:solidFill>
              </a:rPr>
              <a:t>технологиях»</a:t>
            </a:r>
            <a:endParaRPr lang="ru-RU" altLang="ru-RU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728" y="4472632"/>
            <a:ext cx="7032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Головной исполнитель НИОКТР - ФГАОУ ВО «</a:t>
            </a:r>
            <a:r>
              <a:rPr lang="ru-RU" sz="20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СПбПУ</a:t>
            </a: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00583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flipH="1">
            <a:off x="332645" y="2320212"/>
            <a:ext cx="1110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>
                <a:solidFill>
                  <a:srgbClr val="003399"/>
                </a:solidFill>
              </a:rPr>
              <a:t>Режим сварки: </a:t>
            </a:r>
            <a:r>
              <a:rPr lang="ru-RU" sz="1600" dirty="0" err="1">
                <a:solidFill>
                  <a:srgbClr val="003399"/>
                </a:solidFill>
              </a:rPr>
              <a:t>Обварка</a:t>
            </a:r>
            <a:r>
              <a:rPr lang="ru-RU" sz="1600" dirty="0">
                <a:solidFill>
                  <a:srgbClr val="003399"/>
                </a:solidFill>
              </a:rPr>
              <a:t> по кольцу вокруг шипа. </a:t>
            </a:r>
            <a:r>
              <a:rPr lang="en-US" sz="1600" dirty="0">
                <a:solidFill>
                  <a:srgbClr val="003399"/>
                </a:solidFill>
              </a:rPr>
              <a:t>TIG</a:t>
            </a:r>
            <a:r>
              <a:rPr lang="ru-RU" sz="1600" dirty="0">
                <a:solidFill>
                  <a:srgbClr val="003399"/>
                </a:solidFill>
              </a:rPr>
              <a:t>, </a:t>
            </a:r>
            <a:r>
              <a:rPr lang="en-US" sz="1600" dirty="0">
                <a:solidFill>
                  <a:srgbClr val="003399"/>
                </a:solidFill>
              </a:rPr>
              <a:t>I</a:t>
            </a:r>
            <a:r>
              <a:rPr lang="ru-RU" sz="1600" dirty="0" err="1">
                <a:solidFill>
                  <a:srgbClr val="003399"/>
                </a:solidFill>
              </a:rPr>
              <a:t>св</a:t>
            </a:r>
            <a:r>
              <a:rPr lang="ru-RU" sz="1600" dirty="0">
                <a:solidFill>
                  <a:srgbClr val="003399"/>
                </a:solidFill>
              </a:rPr>
              <a:t> = 140 А, расход аргона для защиты дуги – 14 л/мин, для защиты обратной стороны шва – 2 л/мин, диаметр проволоки 1,6 мм. Проволока марки СВ08Г2С  по ГОСТ 2246-70. Корневой шов + заполнение разделки - 3 прохода.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83140" y="1605641"/>
            <a:ext cx="899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Отработка технологии сварки основных и покрывающих </a:t>
            </a:r>
            <a:r>
              <a:rPr lang="ru-RU" b="1" dirty="0" smtClean="0">
                <a:solidFill>
                  <a:srgbClr val="003399"/>
                </a:solidFill>
              </a:rPr>
              <a:t>дисков на образце №2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08" y="5736429"/>
            <a:ext cx="259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Заварка шва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2486" y="5520986"/>
            <a:ext cx="3367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Лицевая сторона. Проведен </a:t>
            </a:r>
            <a:r>
              <a:rPr lang="ru-RU" sz="1400" dirty="0">
                <a:solidFill>
                  <a:prstClr val="black"/>
                </a:solidFill>
              </a:rPr>
              <a:t>ВИК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Поверхностных дефектов типа подрезов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пор и </a:t>
            </a:r>
            <a:r>
              <a:rPr lang="ru-RU" sz="1400" dirty="0" smtClean="0">
                <a:solidFill>
                  <a:prstClr val="black"/>
                </a:solidFill>
              </a:rPr>
              <a:t>трещин не </a:t>
            </a:r>
            <a:r>
              <a:rPr lang="ru-RU" sz="1400" dirty="0">
                <a:solidFill>
                  <a:prstClr val="black"/>
                </a:solidFill>
              </a:rPr>
              <a:t>обнаружено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4473" y="5628708"/>
            <a:ext cx="379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Обратная сторона. Дефектов – не обнаружено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Затекания- не обнаружено.</a:t>
            </a:r>
          </a:p>
        </p:txBody>
      </p:sp>
      <p:pic>
        <p:nvPicPr>
          <p:cNvPr id="18" name="Рисунок 17" descr="C:\Users\Василий Гельевич\Desktop\ВНИТИ ЭМ 2\ОТЧЕТ этап 2\ТЕКСТ\20170907_1110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5" y="3446374"/>
            <a:ext cx="3420568" cy="201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Василий Гельевич\Desktop\диски-сварка\сварка-ДИСК\20170906_1526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0" y="3427693"/>
            <a:ext cx="3086973" cy="20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Василий Гельевич\Desktop\диски-сварка\сварка-ДИСК\20170906_1527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67" y="3427693"/>
            <a:ext cx="3262557" cy="197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508980"/>
            <a:ext cx="12191999" cy="1013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Выполнение работ по п. 4.1.2 Разработка технологии сварки основных и покрывающих дисков модельных пространственных рабочих колес. Подбор материалов.</a:t>
            </a:r>
            <a:endParaRPr lang="ru-RU" sz="28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83140" y="1441865"/>
            <a:ext cx="8993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Отработка технологии сварки основных и покрывающих </a:t>
            </a:r>
            <a:r>
              <a:rPr lang="ru-RU" b="1" dirty="0" smtClean="0">
                <a:solidFill>
                  <a:srgbClr val="003399"/>
                </a:solidFill>
              </a:rPr>
              <a:t>дисков: результаты механических испытаний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21" name="Рисунок 20" descr="C:\Users\Борис\Desktop\шов 1\I-1\Ш-Середина (х500).b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75" y="4490316"/>
            <a:ext cx="2090963" cy="128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7315475" y="2759614"/>
            <a:ext cx="2089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Микроструктура и излом</a:t>
            </a:r>
          </a:p>
          <a:p>
            <a:pPr marL="0" marR="0" lvl="0" indent="0" algn="ctr" defTabSz="914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black"/>
                </a:solidFill>
              </a:rPr>
              <a:t>с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варного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шва </a:t>
            </a:r>
          </a:p>
          <a:p>
            <a:pPr marL="0" marR="0" lvl="0" indent="0" algn="ctr" defTabSz="914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образца №1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90550" y="2785063"/>
            <a:ext cx="2136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Микроструктура и излом</a:t>
            </a:r>
          </a:p>
          <a:p>
            <a:pPr marL="0" marR="0" lvl="0" indent="0" algn="ctr" defTabSz="914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black"/>
                </a:solidFill>
              </a:rPr>
              <a:t>с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варного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шва</a:t>
            </a:r>
          </a:p>
          <a:p>
            <a:pPr marL="0" marR="0" lvl="0" indent="0" algn="ctr" defTabSz="9145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образца №2</a:t>
            </a: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65" y="3495385"/>
            <a:ext cx="1612181" cy="8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706" y="3490396"/>
            <a:ext cx="1590145" cy="85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78581"/>
              </p:ext>
            </p:extLst>
          </p:nvPr>
        </p:nvGraphicFramePr>
        <p:xfrm>
          <a:off x="4244453" y="2183732"/>
          <a:ext cx="2581763" cy="365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Acrobat Document" r:id="rId9" imgW="5667119" imgH="8019810" progId="AcroExch.Document.DC">
                  <p:embed/>
                </p:oleObj>
              </mc:Choice>
              <mc:Fallback>
                <p:oleObj name="Acrobat Document" r:id="rId9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44453" y="2183732"/>
                        <a:ext cx="2581763" cy="3653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5" descr="C:\Users\Борис\Desktop\20171002_1409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26" y="2088412"/>
            <a:ext cx="1751859" cy="6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C:\Users\Борис\Desktop\20171002_140945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0" y="2103141"/>
            <a:ext cx="2158414" cy="68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Борис\Desktop\щов1-2\II-2\Ш-Низ (х100).bmp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32" y="4488896"/>
            <a:ext cx="2104289" cy="128526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22234" y="5070624"/>
            <a:ext cx="3316512" cy="113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Плоские образцы вырезались по сечению № 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3.</a:t>
            </a:r>
            <a:r>
              <a:rPr lang="ru-RU" sz="1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Шлифы были подготовлены для сечений №№ 1 и 2 для </a:t>
            </a:r>
            <a:r>
              <a:rPr lang="ru-RU" sz="1200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каждого образца  </a:t>
            </a:r>
            <a:r>
              <a:rPr lang="ru-RU" sz="12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(расстояние от начала/конца шва ~ 12 мм).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7" name="Picture 2" descr="C:\Users\Борис\Desktop\Легенда-Шов I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6" y="2511500"/>
            <a:ext cx="2697411" cy="23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-1" y="508980"/>
            <a:ext cx="12191999" cy="1013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Выполнение работ по п. 4.1.2 Разработка технологии сварки основных и покрывающих дисков модельных пространственных рабочих колес. Подбор материалов.</a:t>
            </a:r>
            <a:endParaRPr lang="ru-RU" sz="28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3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-1" y="508980"/>
            <a:ext cx="12191999" cy="10132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Выполнение работ по п. 4.1.4 и 4.1.5 Разработка технологии  и изготовление  статорных элементов модельных ступеней</a:t>
            </a:r>
            <a:endParaRPr lang="ru-RU" sz="28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12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64555" y="1778343"/>
            <a:ext cx="2710989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3399"/>
                </a:solidFill>
              </a:rPr>
              <a:t>Чертежи статорных элементов модельных ступеней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731" y="1897525"/>
            <a:ext cx="3232594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3399"/>
                </a:solidFill>
              </a:rPr>
              <a:t>3-</a:t>
            </a:r>
            <a:r>
              <a:rPr lang="en-US" sz="1400" dirty="0">
                <a:solidFill>
                  <a:srgbClr val="003399"/>
                </a:solidFill>
              </a:rPr>
              <a:t>d </a:t>
            </a:r>
            <a:r>
              <a:rPr lang="ru-RU" sz="1400" dirty="0">
                <a:solidFill>
                  <a:srgbClr val="003399"/>
                </a:solidFill>
              </a:rPr>
              <a:t>модели испытательного стенда с модельными </a:t>
            </a:r>
            <a:r>
              <a:rPr lang="ru-RU" sz="1400" dirty="0" smtClean="0">
                <a:solidFill>
                  <a:srgbClr val="003399"/>
                </a:solidFill>
              </a:rPr>
              <a:t>ступенями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39" y="3031393"/>
            <a:ext cx="1932166" cy="275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38" y="3007580"/>
            <a:ext cx="1957098" cy="280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97" y="3031393"/>
            <a:ext cx="1891366" cy="275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9" y="3187489"/>
            <a:ext cx="2335103" cy="244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72447" y="1659162"/>
            <a:ext cx="1874570" cy="1055608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Заготовки для изготовления статорных элементов  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580843" y="2818998"/>
            <a:ext cx="627797" cy="736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957457" y="3577127"/>
            <a:ext cx="1874570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Статорные элементы модельных ступеней 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14607" y="2023432"/>
            <a:ext cx="532263" cy="289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010709" y="2023432"/>
            <a:ext cx="532263" cy="289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01" y="4407684"/>
            <a:ext cx="1586482" cy="119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9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06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cs typeface="Arial" panose="020B0604020202020204" pitchFamily="34" charset="0"/>
              </a:rPr>
              <a:t>Цель проекта:</a:t>
            </a:r>
          </a:p>
          <a:p>
            <a:pPr marL="0" indent="0">
              <a:buNone/>
            </a:pPr>
            <a:endParaRPr lang="ru-RU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cs typeface="Arial" panose="020B0604020202020204" pitchFamily="34" charset="0"/>
              </a:rPr>
              <a:t>Создание методик </a:t>
            </a:r>
            <a:r>
              <a:rPr lang="ru-RU" dirty="0">
                <a:cs typeface="Arial" panose="020B0604020202020204" pitchFamily="34" charset="0"/>
              </a:rPr>
              <a:t>и комплекса компьютерных программ для оптимального проектирования и производства центробежных компрессоров нового поколения для газовой и нефтегазовой отрасли мощностью до 32 </a:t>
            </a:r>
            <a:r>
              <a:rPr lang="ru-RU" dirty="0" smtClean="0">
                <a:cs typeface="Arial" panose="020B0604020202020204" pitchFamily="34" charset="0"/>
              </a:rPr>
              <a:t>МВт.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4414"/>
            <a:ext cx="12192001" cy="875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1620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31" y="326059"/>
            <a:ext cx="2592288" cy="930988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11323"/>
              </p:ext>
            </p:extLst>
          </p:nvPr>
        </p:nvGraphicFramePr>
        <p:xfrm>
          <a:off x="7232650" y="422275"/>
          <a:ext cx="29987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orelDRAW" r:id="rId6" imgW="3874008" imgH="1133856" progId="CorelDRAW.Graphic.12">
                  <p:embed/>
                </p:oleObj>
              </mc:Choice>
              <mc:Fallback>
                <p:oleObj name="CorelDRAW" r:id="rId6" imgW="3874008" imgH="1133856" progId="CorelDRAW.Graphic.12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422275"/>
                        <a:ext cx="2998788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2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4" y="677873"/>
            <a:ext cx="10515600" cy="10132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Выполнение работ по п. 4.1.1 Разработка технологии изготовления модельных пространственных рабочих колес на станках с ЧПУ.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451" y="2145165"/>
            <a:ext cx="2710989" cy="1293971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3399"/>
                </a:solidFill>
              </a:rPr>
              <a:t>Эскизная конструкторская документация на модельные ступени;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3399"/>
                </a:solidFill>
              </a:rPr>
              <a:t>3-</a:t>
            </a:r>
            <a:r>
              <a:rPr lang="en-US" sz="1400" dirty="0" smtClean="0">
                <a:solidFill>
                  <a:srgbClr val="003399"/>
                </a:solidFill>
              </a:rPr>
              <a:t>d </a:t>
            </a:r>
            <a:r>
              <a:rPr lang="ru-RU" sz="1400" dirty="0" smtClean="0">
                <a:solidFill>
                  <a:srgbClr val="003399"/>
                </a:solidFill>
              </a:rPr>
              <a:t>модели модельных ступеней.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3223736" y="2355019"/>
            <a:ext cx="641445" cy="6892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03754" y="2301641"/>
            <a:ext cx="3232594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400" dirty="0">
                <a:solidFill>
                  <a:srgbClr val="003399"/>
                </a:solidFill>
              </a:rPr>
              <a:t>П</a:t>
            </a:r>
            <a:r>
              <a:rPr lang="ru-RU" sz="1400" dirty="0" smtClean="0">
                <a:solidFill>
                  <a:srgbClr val="003399"/>
                </a:solidFill>
              </a:rPr>
              <a:t>еречень инструмента;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rgbClr val="003399"/>
                </a:solidFill>
              </a:rPr>
              <a:t>Результаты расчетов  режимов  резания;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3129" y="1652532"/>
            <a:ext cx="99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3399"/>
                </a:solidFill>
              </a:rPr>
              <a:t>Исходные </a:t>
            </a:r>
            <a:r>
              <a:rPr lang="ru-RU" sz="2000" b="1" dirty="0" smtClean="0">
                <a:solidFill>
                  <a:srgbClr val="003399"/>
                </a:solidFill>
              </a:rPr>
              <a:t>данные для </a:t>
            </a:r>
            <a:r>
              <a:rPr lang="ru-RU" sz="2000" b="1" dirty="0">
                <a:solidFill>
                  <a:srgbClr val="003399"/>
                </a:solidFill>
              </a:rPr>
              <a:t>разработки технологии: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3572" y="2158175"/>
            <a:ext cx="1874570" cy="1055608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- Модель станка </a:t>
            </a:r>
            <a:r>
              <a:rPr lang="en-US" sz="1400" dirty="0" smtClean="0">
                <a:solidFill>
                  <a:srgbClr val="003399"/>
                </a:solidFill>
              </a:rPr>
              <a:t>Mazak </a:t>
            </a:r>
            <a:r>
              <a:rPr lang="en-US" sz="1400" dirty="0" err="1" smtClean="0">
                <a:solidFill>
                  <a:srgbClr val="003399"/>
                </a:solidFill>
              </a:rPr>
              <a:t>integrix</a:t>
            </a:r>
            <a:r>
              <a:rPr lang="en-US" sz="1400" dirty="0" smtClean="0">
                <a:solidFill>
                  <a:srgbClr val="003399"/>
                </a:solidFill>
              </a:rPr>
              <a:t> i-200  </a:t>
            </a:r>
            <a:r>
              <a:rPr lang="ru-RU" sz="1400" dirty="0" smtClean="0">
                <a:solidFill>
                  <a:srgbClr val="003399"/>
                </a:solidFill>
              </a:rPr>
              <a:t>в среде </a:t>
            </a:r>
            <a:r>
              <a:rPr lang="en-US" sz="1400" dirty="0" smtClean="0">
                <a:solidFill>
                  <a:srgbClr val="003399"/>
                </a:solidFill>
              </a:rPr>
              <a:t>Siemens NX 11.0 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7149996" y="2342081"/>
            <a:ext cx="641445" cy="6892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4934620" y="-1024663"/>
            <a:ext cx="374351" cy="92726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14267" y="5101028"/>
            <a:ext cx="8358292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003399"/>
                </a:solidFill>
              </a:rPr>
              <a:t>Разработка </a:t>
            </a:r>
            <a:r>
              <a:rPr lang="ru-RU" sz="1400" dirty="0">
                <a:solidFill>
                  <a:srgbClr val="003399"/>
                </a:solidFill>
              </a:rPr>
              <a:t>управляющих программ для станка с ЧПУ </a:t>
            </a:r>
            <a:r>
              <a:rPr lang="en-US" sz="1400" dirty="0">
                <a:solidFill>
                  <a:srgbClr val="003399"/>
                </a:solidFill>
              </a:rPr>
              <a:t>Mazak </a:t>
            </a:r>
            <a:r>
              <a:rPr lang="en-US" sz="1400" dirty="0" err="1">
                <a:solidFill>
                  <a:srgbClr val="003399"/>
                </a:solidFill>
              </a:rPr>
              <a:t>integrix</a:t>
            </a:r>
            <a:r>
              <a:rPr lang="ru-RU" sz="1400" dirty="0">
                <a:solidFill>
                  <a:srgbClr val="003399"/>
                </a:solidFill>
              </a:rPr>
              <a:t> </a:t>
            </a:r>
            <a:r>
              <a:rPr lang="en-US" sz="1400" dirty="0">
                <a:solidFill>
                  <a:srgbClr val="003399"/>
                </a:solidFill>
              </a:rPr>
              <a:t>i-200</a:t>
            </a:r>
            <a:r>
              <a:rPr lang="ru-RU" sz="1400" dirty="0" smtClean="0">
                <a:solidFill>
                  <a:srgbClr val="003399"/>
                </a:solidFill>
              </a:rPr>
              <a:t>;</a:t>
            </a:r>
          </a:p>
          <a:p>
            <a:pPr algn="just"/>
            <a:endParaRPr lang="ru-RU" sz="1400" dirty="0">
              <a:solidFill>
                <a:srgbClr val="003399"/>
              </a:solidFill>
            </a:endParaRPr>
          </a:p>
          <a:p>
            <a:pPr algn="just"/>
            <a:r>
              <a:rPr lang="ru-RU" sz="1400" dirty="0" smtClean="0">
                <a:solidFill>
                  <a:srgbClr val="003399"/>
                </a:solidFill>
              </a:rPr>
              <a:t>-      Проверка </a:t>
            </a:r>
            <a:r>
              <a:rPr lang="ru-RU" sz="1400" dirty="0">
                <a:solidFill>
                  <a:srgbClr val="003399"/>
                </a:solidFill>
              </a:rPr>
              <a:t>управляющих программ на отсутствие соударений</a:t>
            </a:r>
            <a:r>
              <a:rPr lang="en-US" sz="1400" dirty="0">
                <a:solidFill>
                  <a:srgbClr val="003399"/>
                </a:solidFill>
              </a:rPr>
              <a:t> c </a:t>
            </a:r>
            <a:r>
              <a:rPr lang="ru-RU" sz="1400" dirty="0">
                <a:solidFill>
                  <a:srgbClr val="003399"/>
                </a:solidFill>
              </a:rPr>
              <a:t>обрабатываемой деталью</a:t>
            </a:r>
            <a:r>
              <a:rPr lang="ru-RU" sz="1400" dirty="0" smtClean="0">
                <a:solidFill>
                  <a:srgbClr val="003399"/>
                </a:solidFill>
              </a:rPr>
              <a:t>.</a:t>
            </a:r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A036CC-73FF-48C0-889B-FF677810F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42316" b="-1"/>
          <a:stretch/>
        </p:blipFill>
        <p:spPr>
          <a:xfrm>
            <a:off x="9962860" y="1184523"/>
            <a:ext cx="1890752" cy="2288828"/>
          </a:xfrm>
          <a:prstGeom prst="rect">
            <a:avLst/>
          </a:prstGeom>
          <a:effectLst/>
        </p:spPr>
      </p:pic>
      <p:pic>
        <p:nvPicPr>
          <p:cNvPr id="21" name="Рисунок 20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CD036C7-7E60-45FC-932D-A905225FD9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35820" b="-1"/>
          <a:stretch/>
        </p:blipFill>
        <p:spPr>
          <a:xfrm>
            <a:off x="9882956" y="3646203"/>
            <a:ext cx="2050559" cy="2469489"/>
          </a:xfrm>
          <a:prstGeom prst="rect">
            <a:avLst/>
          </a:prstGeom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28241" y="4023124"/>
            <a:ext cx="8787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3399"/>
                </a:solidFill>
              </a:rPr>
              <a:t>Моделирование технологического процесса изготовления модельных пространственных рабочих колес в среде  </a:t>
            </a:r>
            <a:r>
              <a:rPr lang="en-US" sz="2000" b="1" dirty="0">
                <a:solidFill>
                  <a:srgbClr val="003399"/>
                </a:solidFill>
              </a:rPr>
              <a:t>Siemens NX 11.0</a:t>
            </a:r>
            <a:r>
              <a:rPr lang="ru-RU" sz="2000" b="1" dirty="0">
                <a:solidFill>
                  <a:srgbClr val="003399"/>
                </a:solidFill>
              </a:rPr>
              <a:t>: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4" y="677873"/>
            <a:ext cx="10515600" cy="10132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Выполнение работ по п. 4.1.1 Разработка технологии изготовления модельных пространственных рабочих колес на станках с ЧПУ.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622" y="2169803"/>
            <a:ext cx="3549779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Эскизная конструкторская документация на модельные ступени</a:t>
            </a:r>
          </a:p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(разработано более 200 чертежей)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062" y="1687612"/>
            <a:ext cx="11735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3399"/>
                </a:solidFill>
              </a:rPr>
              <a:t>Исходные </a:t>
            </a:r>
            <a:r>
              <a:rPr lang="ru-RU" sz="2000" b="1" dirty="0" smtClean="0">
                <a:solidFill>
                  <a:srgbClr val="003399"/>
                </a:solidFill>
              </a:rPr>
              <a:t>данные для </a:t>
            </a:r>
            <a:r>
              <a:rPr lang="ru-RU" sz="2000" b="1" dirty="0">
                <a:solidFill>
                  <a:srgbClr val="003399"/>
                </a:solidFill>
              </a:rPr>
              <a:t>разработки </a:t>
            </a:r>
            <a:r>
              <a:rPr lang="ru-RU" sz="2000" b="1" dirty="0" smtClean="0">
                <a:solidFill>
                  <a:srgbClr val="003399"/>
                </a:solidFill>
              </a:rPr>
              <a:t>технологий изготовления рабочих колес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3186" y="2168803"/>
            <a:ext cx="2710989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3399"/>
                </a:solidFill>
              </a:rPr>
              <a:t>3-</a:t>
            </a:r>
            <a:r>
              <a:rPr lang="en-US" sz="1400" dirty="0">
                <a:solidFill>
                  <a:srgbClr val="003399"/>
                </a:solidFill>
              </a:rPr>
              <a:t>d </a:t>
            </a:r>
            <a:r>
              <a:rPr lang="ru-RU" sz="1400" dirty="0">
                <a:solidFill>
                  <a:srgbClr val="003399"/>
                </a:solidFill>
              </a:rPr>
              <a:t>модели модельных ступеней</a:t>
            </a:r>
          </a:p>
          <a:p>
            <a:pPr algn="ctr"/>
            <a:r>
              <a:rPr lang="ru-RU" sz="1400" dirty="0">
                <a:solidFill>
                  <a:srgbClr val="003399"/>
                </a:solidFill>
              </a:rPr>
              <a:t>(разработано 20 3-</a:t>
            </a:r>
            <a:r>
              <a:rPr lang="en-US" sz="1400" dirty="0" smtClean="0">
                <a:solidFill>
                  <a:srgbClr val="003399"/>
                </a:solidFill>
              </a:rPr>
              <a:t>d</a:t>
            </a:r>
            <a:r>
              <a:rPr lang="ru-RU" sz="1400" dirty="0" smtClean="0">
                <a:solidFill>
                  <a:srgbClr val="003399"/>
                </a:solidFill>
              </a:rPr>
              <a:t> моделей)</a:t>
            </a:r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19" name="Picture 3" descr="E:\PROJECT\Компрессоры_галеркин\Стенд2\2017_1004_Картинки\1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19" y="3239852"/>
            <a:ext cx="3983924" cy="28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PROJECT\Компрессоры_галеркин\Стенд2\2017_1004_Картинки\CKIS.064515.001.00.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056359"/>
            <a:ext cx="4442434" cy="31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PROJECT\Компрессоры_галеркин\Стенд2\2017_1004_Картинки\1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"/>
          <a:stretch/>
        </p:blipFill>
        <p:spPr bwMode="auto">
          <a:xfrm>
            <a:off x="8818596" y="3049964"/>
            <a:ext cx="2959427" cy="30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818598" y="2049622"/>
            <a:ext cx="2710989" cy="1055608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3399"/>
                </a:solidFill>
              </a:rPr>
              <a:t>3-</a:t>
            </a:r>
            <a:r>
              <a:rPr lang="en-US" sz="1400" dirty="0">
                <a:solidFill>
                  <a:srgbClr val="003399"/>
                </a:solidFill>
              </a:rPr>
              <a:t>d </a:t>
            </a:r>
            <a:r>
              <a:rPr lang="ru-RU" sz="1400" dirty="0">
                <a:solidFill>
                  <a:srgbClr val="003399"/>
                </a:solidFill>
              </a:rPr>
              <a:t>модели </a:t>
            </a:r>
            <a:r>
              <a:rPr lang="ru-RU" sz="1400" dirty="0" smtClean="0">
                <a:solidFill>
                  <a:srgbClr val="003399"/>
                </a:solidFill>
              </a:rPr>
              <a:t>испытательного стенда с модельными ступенями</a:t>
            </a:r>
            <a:endParaRPr lang="ru-RU" sz="1400" dirty="0">
              <a:solidFill>
                <a:srgbClr val="003399"/>
              </a:solidFill>
            </a:endParaRPr>
          </a:p>
          <a:p>
            <a:pPr algn="ctr"/>
            <a:r>
              <a:rPr lang="ru-RU" sz="1400" dirty="0">
                <a:solidFill>
                  <a:srgbClr val="003399"/>
                </a:solidFill>
              </a:rPr>
              <a:t>(разработано 20 3-</a:t>
            </a:r>
            <a:r>
              <a:rPr lang="en-US" sz="1400" dirty="0" smtClean="0">
                <a:solidFill>
                  <a:srgbClr val="003399"/>
                </a:solidFill>
              </a:rPr>
              <a:t>d</a:t>
            </a:r>
            <a:r>
              <a:rPr lang="ru-RU" sz="1400" dirty="0" smtClean="0">
                <a:solidFill>
                  <a:srgbClr val="003399"/>
                </a:solidFill>
              </a:rPr>
              <a:t> моделей)</a:t>
            </a:r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22" name="Picture 5" descr="E:\PROJECT\Компрессоры_галеркин\Стенд2\2017_1004_Картинки\10.jp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485650"/>
            <a:ext cx="3716569" cy="26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0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812"/>
            <a:ext cx="10515600" cy="10132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Выполнение работ по п. 4.1.1 Разработка технологии изготовления модельных пространственных рабочих колес на станках с ЧПУ.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3129" y="1652532"/>
            <a:ext cx="973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Отработка технологии изготовления на станке с ЧПУ </a:t>
            </a:r>
            <a:r>
              <a:rPr lang="en-US" sz="2000" b="1" dirty="0" smtClean="0">
                <a:solidFill>
                  <a:srgbClr val="003399"/>
                </a:solidFill>
              </a:rPr>
              <a:t>Mazak </a:t>
            </a:r>
            <a:r>
              <a:rPr lang="en-US" sz="2000" b="1" dirty="0" err="1">
                <a:solidFill>
                  <a:srgbClr val="003399"/>
                </a:solidFill>
              </a:rPr>
              <a:t>integrix</a:t>
            </a:r>
            <a:r>
              <a:rPr lang="en-US" sz="2000" b="1" dirty="0">
                <a:solidFill>
                  <a:srgbClr val="003399"/>
                </a:solidFill>
              </a:rPr>
              <a:t> i-200</a:t>
            </a:r>
            <a:endParaRPr lang="ru-RU" sz="2000" b="1" dirty="0">
              <a:solidFill>
                <a:srgbClr val="003399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 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267" y="2236109"/>
            <a:ext cx="3220872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- Управляющие программы обработки рабочего колеса и покрывного диска 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2569308" y="5473443"/>
            <a:ext cx="453247" cy="4530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4028486" y="1255457"/>
            <a:ext cx="374352" cy="65869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2303" y="2236110"/>
            <a:ext cx="3220872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Заготовки из Алюминиевого сплава АМГ 6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2303" y="4741171"/>
            <a:ext cx="2157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Рабочее колесо  </a:t>
            </a:r>
            <a:endParaRPr lang="ru-RU" sz="2000" b="1" dirty="0">
              <a:solidFill>
                <a:srgbClr val="003399"/>
              </a:solidFill>
            </a:endParaRPr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12" y="2068625"/>
            <a:ext cx="4018626" cy="27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 descr="Изображение выглядит как стол, внутренний, сидит, ча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B5CDDC2-6829-4508-A773-381808601A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3401" b="2"/>
          <a:stretch/>
        </p:blipFill>
        <p:spPr>
          <a:xfrm>
            <a:off x="6374092" y="5116806"/>
            <a:ext cx="1568920" cy="1166350"/>
          </a:xfrm>
          <a:prstGeom prst="rect">
            <a:avLst/>
          </a:prstGeom>
          <a:effectLst/>
        </p:spPr>
      </p:pic>
      <p:sp>
        <p:nvSpPr>
          <p:cNvPr id="30" name="Прямоугольник 29"/>
          <p:cNvSpPr/>
          <p:nvPr/>
        </p:nvSpPr>
        <p:spPr>
          <a:xfrm>
            <a:off x="3084416" y="4741171"/>
            <a:ext cx="2157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Покрывной диск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37380" y="4741171"/>
            <a:ext cx="2442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Модельная ступень</a:t>
            </a:r>
            <a:endParaRPr lang="ru-RU" sz="2000" b="1" dirty="0">
              <a:solidFill>
                <a:srgbClr val="00339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0" y="5141281"/>
            <a:ext cx="1434223" cy="117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люс 32"/>
          <p:cNvSpPr/>
          <p:nvPr/>
        </p:nvSpPr>
        <p:spPr>
          <a:xfrm>
            <a:off x="3709672" y="2299013"/>
            <a:ext cx="453247" cy="4530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 11"/>
          <p:cNvSpPr/>
          <p:nvPr/>
        </p:nvSpPr>
        <p:spPr>
          <a:xfrm>
            <a:off x="5466884" y="5420558"/>
            <a:ext cx="457200" cy="5588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85" y="5151989"/>
            <a:ext cx="1583666" cy="116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35" y="2904197"/>
            <a:ext cx="1744007" cy="14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0" y="2869485"/>
            <a:ext cx="3114129" cy="166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672756"/>
            <a:ext cx="11423177" cy="1013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Выполнение работ по п. </a:t>
            </a:r>
            <a:r>
              <a:rPr lang="ru-RU" sz="2800" b="1" dirty="0" smtClean="0"/>
              <a:t>4.1.3. </a:t>
            </a:r>
            <a:r>
              <a:rPr lang="ru-RU" sz="2800" b="1" dirty="0"/>
              <a:t>Изготовление основных дисков с пространственными лопатками и покрывающих дисков. Окончательная обработка после сварки. Сварка основных и покрывающих дисков и термообработка модельных рабочих колес.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3129" y="1884548"/>
            <a:ext cx="10146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Изготовление модельных ступеней из Стали 14Х2ГМР на станке с ЧПУ </a:t>
            </a:r>
            <a:r>
              <a:rPr lang="en-US" sz="2000" b="1" dirty="0" smtClean="0">
                <a:solidFill>
                  <a:srgbClr val="003399"/>
                </a:solidFill>
              </a:rPr>
              <a:t>Mazak </a:t>
            </a:r>
            <a:r>
              <a:rPr lang="en-US" sz="2000" b="1" dirty="0" err="1">
                <a:solidFill>
                  <a:srgbClr val="003399"/>
                </a:solidFill>
              </a:rPr>
              <a:t>integrix</a:t>
            </a:r>
            <a:r>
              <a:rPr lang="en-US" sz="2000" b="1" dirty="0">
                <a:solidFill>
                  <a:srgbClr val="003399"/>
                </a:solidFill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</a:rPr>
              <a:t>i-200</a:t>
            </a:r>
            <a:r>
              <a:rPr lang="ru-RU" sz="2000" b="1" dirty="0" smtClean="0">
                <a:solidFill>
                  <a:srgbClr val="003399"/>
                </a:solidFill>
              </a:rPr>
              <a:t> 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2396" y="2311122"/>
            <a:ext cx="3220872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Технология изготовления  модельных ступеней 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3432998" y="4681121"/>
            <a:ext cx="453247" cy="4530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5874260" y="-1637852"/>
            <a:ext cx="323886" cy="96601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20549" y="2436217"/>
            <a:ext cx="3220872" cy="340519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Заготовки из Стали 14Х2ГМР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6193" y="3554548"/>
            <a:ext cx="2157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Рабочее колесо  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2866" y="3554548"/>
            <a:ext cx="2157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Покрывной диск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02396" y="3554548"/>
            <a:ext cx="2442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Модельная ступень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33" name="Плюс 32"/>
          <p:cNvSpPr/>
          <p:nvPr/>
        </p:nvSpPr>
        <p:spPr>
          <a:xfrm>
            <a:off x="6055644" y="2366290"/>
            <a:ext cx="453247" cy="4530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 23"/>
          <p:cNvSpPr/>
          <p:nvPr/>
        </p:nvSpPr>
        <p:spPr>
          <a:xfrm>
            <a:off x="6096000" y="4628236"/>
            <a:ext cx="457200" cy="5588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3132" y="4499035"/>
            <a:ext cx="3220872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3399"/>
                </a:solidFill>
              </a:rPr>
              <a:t>Срок окончания  обработки модельной ступени из стали 14Х2ГМР  9.10.2017.</a:t>
            </a:r>
            <a:endParaRPr lang="ru-RU" sz="1400" dirty="0">
              <a:solidFill>
                <a:srgbClr val="0033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8" y="3998906"/>
            <a:ext cx="2802359" cy="202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27" y="3998906"/>
            <a:ext cx="1862535" cy="206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08980"/>
            <a:ext cx="12191999" cy="1013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Выполнение работ по п. 4.1.2 Разработка технологии сварки основных и покрывающих дисков модельных пространственных рабочих колес. Подбор материалов.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356" y="1372240"/>
            <a:ext cx="278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3399"/>
                </a:solidFill>
              </a:rPr>
              <a:t>Выбор технологии сварки:</a:t>
            </a:r>
            <a:endParaRPr lang="ru-RU" dirty="0">
              <a:solidFill>
                <a:srgbClr val="003399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18301"/>
              </p:ext>
            </p:extLst>
          </p:nvPr>
        </p:nvGraphicFramePr>
        <p:xfrm>
          <a:off x="131928" y="1727924"/>
          <a:ext cx="11928144" cy="461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Метод сварки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  <a:cs typeface="Times New Roman"/>
                        </a:rPr>
                        <a:t>Достоинства метода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effectLst/>
                          <a:latin typeface="Calibri"/>
                          <a:cs typeface="Times New Roman"/>
                        </a:rPr>
                        <a:t>Недостатки метода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Ручная дуговая сварка плавящимся электродом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Доступность.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Простота.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Высокая скорость выполнения работ.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cs typeface="Times New Roman"/>
                        </a:rPr>
                        <a:t>Отсутствие возможности регулирования глубины проплавления металла и скорости плавления электрода. Зависимость качества сварки от индивидуальных особенностей сварщика.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cs typeface="Times New Roman"/>
                        </a:rPr>
                        <a:t>Наличие шлака с обратной стороны шва при односторонней сварке замыкающих швов 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Сварка в сред защитных газов (СО</a:t>
                      </a:r>
                      <a:r>
                        <a:rPr lang="ru-RU" sz="11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 Отсутствие на поверхности сварочной ванны шлака; Возможность сварки во всех пространственных положениях.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  Отсутствие операций по удалению шлака, по засыпке флюса.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Высокая стойкость сварных швов против образования водородных пор и  кристаллизационных трещин.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cs typeface="Times New Roman"/>
                        </a:rPr>
                        <a:t>Дополнительное газовое оборудование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cs typeface="Times New Roman"/>
                        </a:rPr>
                        <a:t>Диссоциация на СО и О в процессе сварки увеличивает опасность окисления сварочной ванны ухудшает механические свойства шва.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>
                          <a:effectLst/>
                          <a:latin typeface="Calibri"/>
                          <a:cs typeface="Times New Roman"/>
                        </a:rPr>
                        <a:t>Применение проволоки с дополнительным количеством раскисляющих элементов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Опасность разбрызгивания при сварке.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Аргонодуговая сварка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Минимальный разогрев металла.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Металл в расплавленном состоянии надежно защищен от воздействия окружающего воздуха, в нем не появляется соединений, которые негативно влияющих на качество сварного шва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процесс сварки легко контролируется.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Высокая стойкость сварных швов против образования  пор и кристаллизационных трещин.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Возникновение ультрафиолетового излучения.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Не высокая производительность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Усложнение процесса сварки  при применении высокоамперной дуги, так как в данном случае  необходимо использовать охлаждение.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Гибридная сварка (аргонодуговая + лазерная сварка)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Высокое качество шва.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Высокая плотность шва 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Минимальные </a:t>
                      </a:r>
                      <a:r>
                        <a:rPr lang="ru-RU" sz="1100" dirty="0" err="1">
                          <a:effectLst/>
                          <a:latin typeface="Calibri"/>
                          <a:cs typeface="Times New Roman"/>
                        </a:rPr>
                        <a:t>тепловложения</a:t>
                      </a: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 – разогрев в среде аргона и сварка лучом лазера – минимальные изменения структуры в зоне термического влияния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Высокая стоимость, сложное технологическое оборудование, Сложность проведения работ в условиях необходимости предварительного и промежуточных разогревов.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Необходимость обеспечения высокой точности по зазора между свариваемыми деталями при  проведении сварочных работ в условиях </a:t>
                      </a:r>
                      <a:r>
                        <a:rPr lang="ru-RU" sz="1100" dirty="0" err="1">
                          <a:effectLst/>
                          <a:latin typeface="Calibri"/>
                          <a:cs typeface="Times New Roman"/>
                        </a:rPr>
                        <a:t>разнотолщинности</a:t>
                      </a: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 по длине сварного шва.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2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63129" y="1434164"/>
            <a:ext cx="973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</a:rPr>
              <a:t>Отработка технологии сварки основных и покрывающих дисков</a:t>
            </a:r>
            <a:endParaRPr lang="ru-RU" sz="2000" b="1" dirty="0">
              <a:solidFill>
                <a:srgbClr val="003399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003399"/>
                </a:solidFill>
              </a:rPr>
              <a:t> 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274" y="1949127"/>
            <a:ext cx="10522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</a:rPr>
              <a:t>ГОСТ 14771-76. «СВАРКА, ПАЙКА И ТЕРМИЧЕСКАЯ РЕЗКА МЕТАЛЛОВ» </a:t>
            </a:r>
          </a:p>
          <a:p>
            <a:r>
              <a:rPr lang="ru-RU" sz="2000" b="1" dirty="0">
                <a:solidFill>
                  <a:srgbClr val="003399"/>
                </a:solidFill>
              </a:rPr>
              <a:t>Часть 3. Дуговая сварка в защитном газе. Соединения сварные</a:t>
            </a:r>
          </a:p>
          <a:p>
            <a:endParaRPr lang="ru-RU" sz="2000" b="1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Подготовка  </a:t>
            </a:r>
            <a:r>
              <a:rPr lang="ru-RU" sz="2000" b="1" dirty="0">
                <a:solidFill>
                  <a:srgbClr val="003399"/>
                </a:solidFill>
              </a:rPr>
              <a:t>образцов  паза и </a:t>
            </a:r>
            <a:r>
              <a:rPr lang="ru-RU" sz="2000" b="1" dirty="0" smtClean="0">
                <a:solidFill>
                  <a:srgbClr val="003399"/>
                </a:solidFill>
              </a:rPr>
              <a:t>шипа из стали 14Х2ГМР </a:t>
            </a:r>
            <a:r>
              <a:rPr lang="ru-RU" sz="2000" b="1" dirty="0">
                <a:solidFill>
                  <a:srgbClr val="003399"/>
                </a:solidFill>
              </a:rPr>
              <a:t>под сварку:</a:t>
            </a:r>
          </a:p>
          <a:p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3898" y="3321501"/>
            <a:ext cx="4163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3399"/>
                </a:solidFill>
              </a:rPr>
              <a:t>Образец № 1. Имитация покрывного диска:  Разделка 50</a:t>
            </a:r>
            <a:r>
              <a:rPr lang="ru-RU" sz="1600" baseline="30000" dirty="0">
                <a:solidFill>
                  <a:srgbClr val="003399"/>
                </a:solidFill>
              </a:rPr>
              <a:t>0</a:t>
            </a:r>
            <a:r>
              <a:rPr lang="ru-RU" sz="1600" dirty="0">
                <a:solidFill>
                  <a:srgbClr val="003399"/>
                </a:solidFill>
              </a:rPr>
              <a:t>  Длина шипа 6 мм.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7218" y="3349894"/>
            <a:ext cx="4163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3399"/>
                </a:solidFill>
              </a:rPr>
              <a:t>Образец № 2. Имитация покрывного диска:  Разделка 25</a:t>
            </a:r>
            <a:r>
              <a:rPr lang="ru-RU" sz="1600" baseline="30000" dirty="0">
                <a:solidFill>
                  <a:srgbClr val="003399"/>
                </a:solidFill>
              </a:rPr>
              <a:t>0</a:t>
            </a:r>
            <a:r>
              <a:rPr lang="ru-RU" sz="1600" dirty="0">
                <a:solidFill>
                  <a:srgbClr val="003399"/>
                </a:solidFill>
              </a:rPr>
              <a:t>  Длина шипа 3 мм.</a:t>
            </a:r>
          </a:p>
        </p:txBody>
      </p:sp>
      <p:pic>
        <p:nvPicPr>
          <p:cNvPr id="19" name="Рисунок 18" descr="C:\Users\Василий Гельевич\Desktop\диски-сварка\сварка-ДИСК\20170831_1432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" y="4237539"/>
            <a:ext cx="2808312" cy="165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Василий Гельевич\Desktop\диски-сварка\сварка-ДИСК\20170831_1433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31" y="4317582"/>
            <a:ext cx="2418294" cy="157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Василий Гельевич\Desktop\диски-сварка\сварка-ДИСК\20170831_14333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4201483"/>
            <a:ext cx="3105792" cy="161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Василий Гельевич\Desktop\диски-сварка\сварка-ДИСК\20170831_1433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07" y="4386275"/>
            <a:ext cx="2867389" cy="14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-1" y="508980"/>
            <a:ext cx="12191999" cy="101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/>
              <a:t>Выполнение работ по п. 4.1.2 Разработка технологии сварки основных и покрывающих дисков модельных пространственных рабочих колес. Подбор материалов.</a:t>
            </a:r>
            <a:endParaRPr lang="ru-RU" sz="2800" b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7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283156"/>
            <a:ext cx="12192001" cy="57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12192000" cy="631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305" y="38899"/>
            <a:ext cx="5292874" cy="554010"/>
          </a:xfrm>
          <a:prstGeom prst="rect">
            <a:avLst/>
          </a:prstGeom>
          <a:noFill/>
        </p:spPr>
        <p:txBody>
          <a:bodyPr wrap="square" lIns="91452" tIns="45726" rIns="91452" bIns="45726" rtlCol="0">
            <a:spAutoFit/>
          </a:bodyPr>
          <a:lstStyle/>
          <a:p>
            <a:pPr algn="ctr"/>
            <a:r>
              <a:rPr lang="ru-RU" sz="14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</a:t>
            </a:r>
          </a:p>
          <a:p>
            <a:pPr algn="ctr"/>
            <a:r>
              <a:rPr lang="ru-RU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ПОЛИТЕХНИЧЕСКИЙ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7" y="27443"/>
            <a:ext cx="1823057" cy="5769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4189" y="5736291"/>
            <a:ext cx="259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Заварка шва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4580" y="5468171"/>
            <a:ext cx="3367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Лицевая сторона. Проведен </a:t>
            </a:r>
            <a:r>
              <a:rPr lang="ru-RU" sz="1400" dirty="0">
                <a:solidFill>
                  <a:prstClr val="black"/>
                </a:solidFill>
              </a:rPr>
              <a:t>ВИК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Поверхностных дефектов типа подрезов</a:t>
            </a:r>
            <a:r>
              <a:rPr lang="ru-RU" sz="1400" dirty="0" smtClean="0">
                <a:solidFill>
                  <a:prstClr val="black"/>
                </a:solidFill>
              </a:rPr>
              <a:t>,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пор и </a:t>
            </a:r>
            <a:r>
              <a:rPr lang="ru-RU" sz="1400" dirty="0" smtClean="0">
                <a:solidFill>
                  <a:prstClr val="black"/>
                </a:solidFill>
              </a:rPr>
              <a:t>трещин не </a:t>
            </a:r>
            <a:r>
              <a:rPr lang="ru-RU" sz="1400" dirty="0">
                <a:solidFill>
                  <a:prstClr val="black"/>
                </a:solidFill>
              </a:rPr>
              <a:t>обнаружено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1620" y="5520849"/>
            <a:ext cx="3964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Обратная сторона. Дефектов – не обнаружено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Высота затекания не более  1 мм – соответствует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Требованиям ГОСТ 14771-76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32645" y="2320212"/>
            <a:ext cx="1110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>
                <a:solidFill>
                  <a:srgbClr val="003399"/>
                </a:solidFill>
              </a:rPr>
              <a:t>Режим сварки: </a:t>
            </a:r>
            <a:r>
              <a:rPr lang="ru-RU" sz="1600" dirty="0" err="1">
                <a:solidFill>
                  <a:srgbClr val="003399"/>
                </a:solidFill>
              </a:rPr>
              <a:t>Обварка</a:t>
            </a:r>
            <a:r>
              <a:rPr lang="ru-RU" sz="1600" dirty="0">
                <a:solidFill>
                  <a:srgbClr val="003399"/>
                </a:solidFill>
              </a:rPr>
              <a:t> по кольцу вокруг шипа. </a:t>
            </a:r>
            <a:r>
              <a:rPr lang="en-US" sz="1600" dirty="0">
                <a:solidFill>
                  <a:srgbClr val="003399"/>
                </a:solidFill>
              </a:rPr>
              <a:t>TIG</a:t>
            </a:r>
            <a:r>
              <a:rPr lang="ru-RU" sz="1600" dirty="0">
                <a:solidFill>
                  <a:srgbClr val="003399"/>
                </a:solidFill>
              </a:rPr>
              <a:t>, </a:t>
            </a:r>
            <a:r>
              <a:rPr lang="en-US" sz="1600" dirty="0">
                <a:solidFill>
                  <a:srgbClr val="003399"/>
                </a:solidFill>
              </a:rPr>
              <a:t>I</a:t>
            </a:r>
            <a:r>
              <a:rPr lang="ru-RU" sz="1600" dirty="0" err="1">
                <a:solidFill>
                  <a:srgbClr val="003399"/>
                </a:solidFill>
              </a:rPr>
              <a:t>св</a:t>
            </a:r>
            <a:r>
              <a:rPr lang="ru-RU" sz="1600" dirty="0">
                <a:solidFill>
                  <a:srgbClr val="003399"/>
                </a:solidFill>
              </a:rPr>
              <a:t> = 140 А, расход аргона для защиты дуги – 14 л/мин, для защиты обратной стороны шва – 2 л/мин, диаметр проволоки 1,6 мм. Проволока марки СВ08Г2С  по ГОСТ 2246-70. Корневой шов + заполнение разделки - 3 прохода. </a:t>
            </a:r>
          </a:p>
        </p:txBody>
      </p:sp>
      <p:pic>
        <p:nvPicPr>
          <p:cNvPr id="27" name="Рисунок 26" descr="C:\Users\Василий Гельевич\Desktop\ВНИТИ ЭМ 2\ОТЧЕТ этап 2\ТЕКСТ\20170907_1111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6" y="3382042"/>
            <a:ext cx="3300529" cy="195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29" y="3382041"/>
            <a:ext cx="3355741" cy="1932242"/>
          </a:xfrm>
          <a:prstGeom prst="rect">
            <a:avLst/>
          </a:prstGeom>
          <a:noFill/>
        </p:spPr>
      </p:pic>
      <p:pic>
        <p:nvPicPr>
          <p:cNvPr id="29" name="Рисунок 28" descr="C:\Users\Василий Гельевич\Desktop\диски-сварка\сварка-ДИСК\20170906_15285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90" y="3368393"/>
            <a:ext cx="3370485" cy="1957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583140" y="1605641"/>
            <a:ext cx="8993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Отработка технологии сварки основных и покрывающих </a:t>
            </a:r>
            <a:r>
              <a:rPr lang="ru-RU" b="1" dirty="0" smtClean="0">
                <a:solidFill>
                  <a:srgbClr val="003399"/>
                </a:solidFill>
              </a:rPr>
              <a:t>дисков на образце №1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-1" y="508980"/>
            <a:ext cx="12191999" cy="1013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Выполнение работ по п. 4.1.2 Разработка технологии сварки основных и покрывающих дисков модельных пространственных рабочих колес. Подбор материалов.</a:t>
            </a:r>
            <a:endParaRPr lang="ru-RU" sz="28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1C5A-4C27-4945-9BAF-AA758A0262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56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1127</Words>
  <Application>Microsoft Office PowerPoint</Application>
  <PresentationFormat>Широкоэкранный</PresentationFormat>
  <Paragraphs>147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Lucida Sans Unicode</vt:lpstr>
      <vt:lpstr>Tahoma</vt:lpstr>
      <vt:lpstr>Times New Roman</vt:lpstr>
      <vt:lpstr>Тема Office</vt:lpstr>
      <vt:lpstr>CorelDRAW</vt:lpstr>
      <vt:lpstr>Acrobat Document</vt:lpstr>
      <vt:lpstr>Презентация PowerPoint</vt:lpstr>
      <vt:lpstr>Презентация PowerPoint</vt:lpstr>
      <vt:lpstr>Выполнение работ по п. 4.1.1 Разработка технологии изготовления модельных пространственных рабочих колес на станках с ЧПУ.</vt:lpstr>
      <vt:lpstr>Выполнение работ по п. 4.1.1 Разработка технологии изготовления модельных пространственных рабочих колес на станках с ЧПУ.</vt:lpstr>
      <vt:lpstr>Выполнение работ по п. 4.1.1 Разработка технологии изготовления модельных пространственных рабочих колес на станках с ЧПУ.</vt:lpstr>
      <vt:lpstr>Выполнение работ по п. 4.1.3. Изготовление основных дисков с пространственными лопатками и покрывающих дисков. Окончательная обработка после сварки. Сварка основных и покрывающих дисков и термообработка модельных рабочих колес.</vt:lpstr>
      <vt:lpstr>Выполнение работ по п. 4.1.2 Разработка технологии сварки основных и покрывающих дисков модельных пространственных рабочих колес. Подбор материалов.</vt:lpstr>
      <vt:lpstr>Презентация PowerPoint</vt:lpstr>
      <vt:lpstr>Выполнение работ по п. 4.1.2 Разработка технологии сварки основных и покрывающих дисков модельных пространственных рабочих колес. Подбор материалов.</vt:lpstr>
      <vt:lpstr>Выполнение работ по п. 4.1.2 Разработка технологии сварки основных и покрывающих дисков модельных пространственных рабочих колес. Подбор материалов.</vt:lpstr>
      <vt:lpstr>Выполнение работ по п. 4.1.2 Разработка технологии сварки основных и покрывающих дисков модельных пространственных рабочих колес. Подбор материалов.</vt:lpstr>
      <vt:lpstr>Выполнение работ по п. 4.1.4 и 4.1.5 Разработка технологии  и изготовление  статорных элементов модельных ступеней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Механическая обработка экспериментальных деталей «Колесо рабочее»</dc:title>
  <dc:creator>Сергей Лебедев</dc:creator>
  <cp:lastModifiedBy>User</cp:lastModifiedBy>
  <cp:revision>72</cp:revision>
  <cp:lastPrinted>2017-10-04T14:19:37Z</cp:lastPrinted>
  <dcterms:created xsi:type="dcterms:W3CDTF">2017-10-03T14:27:46Z</dcterms:created>
  <dcterms:modified xsi:type="dcterms:W3CDTF">2017-11-27T20:05:51Z</dcterms:modified>
</cp:coreProperties>
</file>