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7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99"/>
    <a:srgbClr val="FFFF99"/>
    <a:srgbClr val="FFCC00"/>
    <a:srgbClr val="66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E1089-D2C3-4CC2-A462-7BD5257F6ADF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0ACD9D7-C99A-4576-A99C-62F649A745B7}">
      <dgm:prSet phldrT="[Текст]" custT="1"/>
      <dgm:spPr/>
      <dgm:t>
        <a:bodyPr/>
        <a:lstStyle/>
        <a:p>
          <a:pPr algn="just"/>
          <a:r>
            <a:rPr lang="ru-RU" sz="18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несбалансированность отраслевой структуры промышленности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256BF3-622A-4A06-AAA2-528EEB5DB949}" type="parTrans" cxnId="{26EAA14B-D562-4450-AD8B-6CBAB1827B27}">
      <dgm:prSet/>
      <dgm:spPr/>
      <dgm:t>
        <a:bodyPr/>
        <a:lstStyle/>
        <a:p>
          <a:pPr algn="just"/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0003E7-6256-4CFD-BC36-3F5B7F9D09D4}" type="sibTrans" cxnId="{26EAA14B-D562-4450-AD8B-6CBAB1827B27}">
      <dgm:prSet/>
      <dgm:spPr/>
      <dgm:t>
        <a:bodyPr/>
        <a:lstStyle/>
        <a:p>
          <a:pPr algn="just"/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F4C408-33C5-45A7-90A7-E0E57F1C7D0C}">
      <dgm:prSet phldrT="[Текст]" custT="1"/>
      <dgm:spPr/>
      <dgm:t>
        <a:bodyPr/>
        <a:lstStyle/>
        <a:p>
          <a:pPr algn="just"/>
          <a:r>
            <a:rPr lang="ru-RU" sz="18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низкое качество институциональной среды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378504-0FCE-417A-8C01-4044DAF6EA64}" type="parTrans" cxnId="{639AC5CC-41EC-4793-867D-76BFA03AECFB}">
      <dgm:prSet/>
      <dgm:spPr/>
      <dgm:t>
        <a:bodyPr/>
        <a:lstStyle/>
        <a:p>
          <a:pPr algn="just"/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50D55D-6666-4BDA-A483-F3ED97755AE8}" type="sibTrans" cxnId="{639AC5CC-41EC-4793-867D-76BFA03AECFB}">
      <dgm:prSet/>
      <dgm:spPr/>
      <dgm:t>
        <a:bodyPr/>
        <a:lstStyle/>
        <a:p>
          <a:pPr algn="just"/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B642E0-63CA-494A-B08F-CA75F3583725}">
      <dgm:prSet phldrT="[Текст]" custT="1"/>
      <dgm:spPr>
        <a:ln w="38100"/>
      </dgm:spPr>
      <dgm:t>
        <a:bodyPr/>
        <a:lstStyle/>
        <a:p>
          <a:pPr algn="just"/>
          <a:r>
            <a:rPr lang="ru-RU" sz="1800" b="1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несбалансированность экономического развития территорий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5E2218-9BF0-4A23-AC60-F78555699071}" type="parTrans" cxnId="{607D068C-582A-4EC5-9A43-332B3F64BB93}">
      <dgm:prSet/>
      <dgm:spPr/>
      <dgm:t>
        <a:bodyPr/>
        <a:lstStyle/>
        <a:p>
          <a:pPr algn="just"/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A033C6-3EAB-4035-A2AA-3332823DD83F}" type="sibTrans" cxnId="{607D068C-582A-4EC5-9A43-332B3F64BB93}">
      <dgm:prSet/>
      <dgm:spPr/>
      <dgm:t>
        <a:bodyPr/>
        <a:lstStyle/>
        <a:p>
          <a:pPr algn="just"/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9485F9-8D7A-42C9-BC78-5587B1203CC9}" type="pres">
      <dgm:prSet presAssocID="{0AFE1089-D2C3-4CC2-A462-7BD5257F6A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BEE6279-81EC-43C6-9085-053A6B0AE721}" type="pres">
      <dgm:prSet presAssocID="{0AFE1089-D2C3-4CC2-A462-7BD5257F6ADF}" presName="Name1" presStyleCnt="0"/>
      <dgm:spPr/>
    </dgm:pt>
    <dgm:pt modelId="{6E93CBEB-1165-4A93-B8CD-99CA90F7F259}" type="pres">
      <dgm:prSet presAssocID="{0AFE1089-D2C3-4CC2-A462-7BD5257F6ADF}" presName="cycle" presStyleCnt="0"/>
      <dgm:spPr/>
    </dgm:pt>
    <dgm:pt modelId="{62FD50B6-4351-4060-8401-AB189D19A3C0}" type="pres">
      <dgm:prSet presAssocID="{0AFE1089-D2C3-4CC2-A462-7BD5257F6ADF}" presName="srcNode" presStyleLbl="node1" presStyleIdx="0" presStyleCnt="3"/>
      <dgm:spPr/>
    </dgm:pt>
    <dgm:pt modelId="{2E9C1293-EFD8-46D4-849C-EDA0B6E56B50}" type="pres">
      <dgm:prSet presAssocID="{0AFE1089-D2C3-4CC2-A462-7BD5257F6ADF}" presName="conn" presStyleLbl="parChTrans1D2" presStyleIdx="0" presStyleCnt="1"/>
      <dgm:spPr/>
      <dgm:t>
        <a:bodyPr/>
        <a:lstStyle/>
        <a:p>
          <a:endParaRPr lang="ru-RU"/>
        </a:p>
      </dgm:t>
    </dgm:pt>
    <dgm:pt modelId="{C923018C-1208-4756-9ECB-D3CD1DF6D119}" type="pres">
      <dgm:prSet presAssocID="{0AFE1089-D2C3-4CC2-A462-7BD5257F6ADF}" presName="extraNode" presStyleLbl="node1" presStyleIdx="0" presStyleCnt="3"/>
      <dgm:spPr/>
    </dgm:pt>
    <dgm:pt modelId="{4D546E0A-6A6F-4D14-ABAC-AD58CBC89770}" type="pres">
      <dgm:prSet presAssocID="{0AFE1089-D2C3-4CC2-A462-7BD5257F6ADF}" presName="dstNode" presStyleLbl="node1" presStyleIdx="0" presStyleCnt="3"/>
      <dgm:spPr/>
    </dgm:pt>
    <dgm:pt modelId="{4B928C3A-517C-4E18-8EE8-959B937F8938}" type="pres">
      <dgm:prSet presAssocID="{30ACD9D7-C99A-4576-A99C-62F649A745B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F90A6-D5A5-44C5-840B-0223356C620F}" type="pres">
      <dgm:prSet presAssocID="{30ACD9D7-C99A-4576-A99C-62F649A745B7}" presName="accent_1" presStyleCnt="0"/>
      <dgm:spPr/>
    </dgm:pt>
    <dgm:pt modelId="{16817838-24A0-4B66-B9E4-CBC430DF8F34}" type="pres">
      <dgm:prSet presAssocID="{30ACD9D7-C99A-4576-A99C-62F649A745B7}" presName="accentRepeatNode" presStyleLbl="solidFgAcc1" presStyleIdx="0" presStyleCnt="3" custLinFactNeighborX="3808" custLinFactNeighborY="-98"/>
      <dgm:spPr>
        <a:solidFill>
          <a:srgbClr val="CCFFCC"/>
        </a:solidFill>
      </dgm:spPr>
      <dgm:t>
        <a:bodyPr/>
        <a:lstStyle/>
        <a:p>
          <a:endParaRPr lang="ru-RU"/>
        </a:p>
      </dgm:t>
    </dgm:pt>
    <dgm:pt modelId="{A46EA694-0A56-44BF-B7D5-96C15E04DB0E}" type="pres">
      <dgm:prSet presAssocID="{82F4C408-33C5-45A7-90A7-E0E57F1C7D0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BB3FA-6BC7-41AD-A4CB-E648603D8C13}" type="pres">
      <dgm:prSet presAssocID="{82F4C408-33C5-45A7-90A7-E0E57F1C7D0C}" presName="accent_2" presStyleCnt="0"/>
      <dgm:spPr/>
    </dgm:pt>
    <dgm:pt modelId="{1FC32FC6-82DC-46F7-AA26-B5C0BC03E394}" type="pres">
      <dgm:prSet presAssocID="{82F4C408-33C5-45A7-90A7-E0E57F1C7D0C}" presName="accentRepeatNode" presStyleLbl="solidFgAcc1" presStyleIdx="1" presStyleCnt="3"/>
      <dgm:spPr>
        <a:solidFill>
          <a:srgbClr val="CCFFCC"/>
        </a:solidFill>
      </dgm:spPr>
      <dgm:t>
        <a:bodyPr/>
        <a:lstStyle/>
        <a:p>
          <a:endParaRPr lang="ru-RU"/>
        </a:p>
      </dgm:t>
    </dgm:pt>
    <dgm:pt modelId="{D6931BBB-2172-45C9-A996-D78BFD358D5E}" type="pres">
      <dgm:prSet presAssocID="{A6B642E0-63CA-494A-B08F-CA75F358372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32949-80B6-42FD-836B-A940A9C36189}" type="pres">
      <dgm:prSet presAssocID="{A6B642E0-63CA-494A-B08F-CA75F3583725}" presName="accent_3" presStyleCnt="0"/>
      <dgm:spPr/>
    </dgm:pt>
    <dgm:pt modelId="{DBB7CD9C-9C75-46DB-8555-D1CC0416AD8E}" type="pres">
      <dgm:prSet presAssocID="{A6B642E0-63CA-494A-B08F-CA75F3583725}" presName="accentRepeatNode" presStyleLbl="solidFgAcc1" presStyleIdx="2" presStyleCnt="3"/>
      <dgm:spPr>
        <a:solidFill>
          <a:srgbClr val="CCFFCC"/>
        </a:solidFill>
      </dgm:spPr>
      <dgm:t>
        <a:bodyPr/>
        <a:lstStyle/>
        <a:p>
          <a:endParaRPr lang="ru-RU"/>
        </a:p>
      </dgm:t>
    </dgm:pt>
  </dgm:ptLst>
  <dgm:cxnLst>
    <dgm:cxn modelId="{F6F731AF-4EBA-47EF-A65C-E09BE6B8C2E5}" type="presOf" srcId="{82F4C408-33C5-45A7-90A7-E0E57F1C7D0C}" destId="{A46EA694-0A56-44BF-B7D5-96C15E04DB0E}" srcOrd="0" destOrd="0" presId="urn:microsoft.com/office/officeart/2008/layout/VerticalCurvedList"/>
    <dgm:cxn modelId="{995C8381-6C78-4403-977B-2C84337951CB}" type="presOf" srcId="{D00003E7-6256-4CFD-BC36-3F5B7F9D09D4}" destId="{2E9C1293-EFD8-46D4-849C-EDA0B6E56B50}" srcOrd="0" destOrd="0" presId="urn:microsoft.com/office/officeart/2008/layout/VerticalCurvedList"/>
    <dgm:cxn modelId="{639AC5CC-41EC-4793-867D-76BFA03AECFB}" srcId="{0AFE1089-D2C3-4CC2-A462-7BD5257F6ADF}" destId="{82F4C408-33C5-45A7-90A7-E0E57F1C7D0C}" srcOrd="1" destOrd="0" parTransId="{01378504-0FCE-417A-8C01-4044DAF6EA64}" sibTransId="{8650D55D-6666-4BDA-A483-F3ED97755AE8}"/>
    <dgm:cxn modelId="{E563D3F9-A38B-4271-ABBA-805D98B11F18}" type="presOf" srcId="{30ACD9D7-C99A-4576-A99C-62F649A745B7}" destId="{4B928C3A-517C-4E18-8EE8-959B937F8938}" srcOrd="0" destOrd="0" presId="urn:microsoft.com/office/officeart/2008/layout/VerticalCurvedList"/>
    <dgm:cxn modelId="{FBA24E7A-D9C7-4A40-9A9F-C9EEEA8EB7CB}" type="presOf" srcId="{0AFE1089-D2C3-4CC2-A462-7BD5257F6ADF}" destId="{7C9485F9-8D7A-42C9-BC78-5587B1203CC9}" srcOrd="0" destOrd="0" presId="urn:microsoft.com/office/officeart/2008/layout/VerticalCurvedList"/>
    <dgm:cxn modelId="{EA628894-C106-4029-8BFA-466DF8AE1F81}" type="presOf" srcId="{A6B642E0-63CA-494A-B08F-CA75F3583725}" destId="{D6931BBB-2172-45C9-A996-D78BFD358D5E}" srcOrd="0" destOrd="0" presId="urn:microsoft.com/office/officeart/2008/layout/VerticalCurvedList"/>
    <dgm:cxn modelId="{607D068C-582A-4EC5-9A43-332B3F64BB93}" srcId="{0AFE1089-D2C3-4CC2-A462-7BD5257F6ADF}" destId="{A6B642E0-63CA-494A-B08F-CA75F3583725}" srcOrd="2" destOrd="0" parTransId="{605E2218-9BF0-4A23-AC60-F78555699071}" sibTransId="{FEA033C6-3EAB-4035-A2AA-3332823DD83F}"/>
    <dgm:cxn modelId="{26EAA14B-D562-4450-AD8B-6CBAB1827B27}" srcId="{0AFE1089-D2C3-4CC2-A462-7BD5257F6ADF}" destId="{30ACD9D7-C99A-4576-A99C-62F649A745B7}" srcOrd="0" destOrd="0" parTransId="{07256BF3-622A-4A06-AAA2-528EEB5DB949}" sibTransId="{D00003E7-6256-4CFD-BC36-3F5B7F9D09D4}"/>
    <dgm:cxn modelId="{5EEB4720-727A-431C-9B31-F9A4D76B957D}" type="presParOf" srcId="{7C9485F9-8D7A-42C9-BC78-5587B1203CC9}" destId="{DBEE6279-81EC-43C6-9085-053A6B0AE721}" srcOrd="0" destOrd="0" presId="urn:microsoft.com/office/officeart/2008/layout/VerticalCurvedList"/>
    <dgm:cxn modelId="{2C60DBEA-D509-4F0E-AFAB-3C8F8B5C56C5}" type="presParOf" srcId="{DBEE6279-81EC-43C6-9085-053A6B0AE721}" destId="{6E93CBEB-1165-4A93-B8CD-99CA90F7F259}" srcOrd="0" destOrd="0" presId="urn:microsoft.com/office/officeart/2008/layout/VerticalCurvedList"/>
    <dgm:cxn modelId="{1419497D-4E77-4954-9FC8-9888ED87E338}" type="presParOf" srcId="{6E93CBEB-1165-4A93-B8CD-99CA90F7F259}" destId="{62FD50B6-4351-4060-8401-AB189D19A3C0}" srcOrd="0" destOrd="0" presId="urn:microsoft.com/office/officeart/2008/layout/VerticalCurvedList"/>
    <dgm:cxn modelId="{F522AD70-A487-43A5-8317-C7956217ACD3}" type="presParOf" srcId="{6E93CBEB-1165-4A93-B8CD-99CA90F7F259}" destId="{2E9C1293-EFD8-46D4-849C-EDA0B6E56B50}" srcOrd="1" destOrd="0" presId="urn:microsoft.com/office/officeart/2008/layout/VerticalCurvedList"/>
    <dgm:cxn modelId="{66966F41-72B6-448D-AC08-A25C0BF097D9}" type="presParOf" srcId="{6E93CBEB-1165-4A93-B8CD-99CA90F7F259}" destId="{C923018C-1208-4756-9ECB-D3CD1DF6D119}" srcOrd="2" destOrd="0" presId="urn:microsoft.com/office/officeart/2008/layout/VerticalCurvedList"/>
    <dgm:cxn modelId="{D246CCDD-6A51-496A-B480-F6288B65E1ED}" type="presParOf" srcId="{6E93CBEB-1165-4A93-B8CD-99CA90F7F259}" destId="{4D546E0A-6A6F-4D14-ABAC-AD58CBC89770}" srcOrd="3" destOrd="0" presId="urn:microsoft.com/office/officeart/2008/layout/VerticalCurvedList"/>
    <dgm:cxn modelId="{BB1FC230-3329-4388-B4EA-30EAF4E1169D}" type="presParOf" srcId="{DBEE6279-81EC-43C6-9085-053A6B0AE721}" destId="{4B928C3A-517C-4E18-8EE8-959B937F8938}" srcOrd="1" destOrd="0" presId="urn:microsoft.com/office/officeart/2008/layout/VerticalCurvedList"/>
    <dgm:cxn modelId="{3BC64B8C-1377-479E-8FB6-7A7A595BE5B7}" type="presParOf" srcId="{DBEE6279-81EC-43C6-9085-053A6B0AE721}" destId="{4D2F90A6-D5A5-44C5-840B-0223356C620F}" srcOrd="2" destOrd="0" presId="urn:microsoft.com/office/officeart/2008/layout/VerticalCurvedList"/>
    <dgm:cxn modelId="{C68D3991-2931-4258-9B83-F16DE25BEE3A}" type="presParOf" srcId="{4D2F90A6-D5A5-44C5-840B-0223356C620F}" destId="{16817838-24A0-4B66-B9E4-CBC430DF8F34}" srcOrd="0" destOrd="0" presId="urn:microsoft.com/office/officeart/2008/layout/VerticalCurvedList"/>
    <dgm:cxn modelId="{BD61DA57-DEBC-4914-B3AF-FE2DAD02FCE1}" type="presParOf" srcId="{DBEE6279-81EC-43C6-9085-053A6B0AE721}" destId="{A46EA694-0A56-44BF-B7D5-96C15E04DB0E}" srcOrd="3" destOrd="0" presId="urn:microsoft.com/office/officeart/2008/layout/VerticalCurvedList"/>
    <dgm:cxn modelId="{2EE41957-5DED-4377-85DA-D1768C517DEA}" type="presParOf" srcId="{DBEE6279-81EC-43C6-9085-053A6B0AE721}" destId="{CE3BB3FA-6BC7-41AD-A4CB-E648603D8C13}" srcOrd="4" destOrd="0" presId="urn:microsoft.com/office/officeart/2008/layout/VerticalCurvedList"/>
    <dgm:cxn modelId="{6AF27C60-A493-44D0-A0B0-28031F2B86F7}" type="presParOf" srcId="{CE3BB3FA-6BC7-41AD-A4CB-E648603D8C13}" destId="{1FC32FC6-82DC-46F7-AA26-B5C0BC03E394}" srcOrd="0" destOrd="0" presId="urn:microsoft.com/office/officeart/2008/layout/VerticalCurvedList"/>
    <dgm:cxn modelId="{75ADB761-A1AC-4F85-A2C5-CC5814896144}" type="presParOf" srcId="{DBEE6279-81EC-43C6-9085-053A6B0AE721}" destId="{D6931BBB-2172-45C9-A996-D78BFD358D5E}" srcOrd="5" destOrd="0" presId="urn:microsoft.com/office/officeart/2008/layout/VerticalCurvedList"/>
    <dgm:cxn modelId="{DCDBC329-F38D-41D7-A237-FCDC9910FC53}" type="presParOf" srcId="{DBEE6279-81EC-43C6-9085-053A6B0AE721}" destId="{04E32949-80B6-42FD-836B-A940A9C36189}" srcOrd="6" destOrd="0" presId="urn:microsoft.com/office/officeart/2008/layout/VerticalCurvedList"/>
    <dgm:cxn modelId="{1854AC55-7A89-42A6-BC9F-5F4A5F0B0D4A}" type="presParOf" srcId="{04E32949-80B6-42FD-836B-A940A9C36189}" destId="{DBB7CD9C-9C75-46DB-8555-D1CC0416AD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FE1089-D2C3-4CC2-A462-7BD5257F6ADF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0ACD9D7-C99A-4576-A99C-62F649A745B7}">
      <dgm:prSet phldrT="[Текст]" custT="1"/>
      <dgm:spPr/>
      <dgm:t>
        <a:bodyPr/>
        <a:lstStyle/>
        <a:p>
          <a:pPr algn="just"/>
          <a:r>
            <a:rPr lang="ru-RU" sz="2800" dirty="0" smtClean="0"/>
            <a:t>обрабатывающие производства являются полюсом роста региональных экономик (коэффициент корреляции 0,7) 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256BF3-622A-4A06-AAA2-528EEB5DB949}" type="parTrans" cxnId="{26EAA14B-D562-4450-AD8B-6CBAB1827B27}">
      <dgm:prSet/>
      <dgm:spPr/>
      <dgm:t>
        <a:bodyPr/>
        <a:lstStyle/>
        <a:p>
          <a:pPr algn="just"/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0003E7-6256-4CFD-BC36-3F5B7F9D09D4}" type="sibTrans" cxnId="{26EAA14B-D562-4450-AD8B-6CBAB1827B27}">
      <dgm:prSet/>
      <dgm:spPr/>
      <dgm:t>
        <a:bodyPr/>
        <a:lstStyle/>
        <a:p>
          <a:pPr algn="just"/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F4C408-33C5-45A7-90A7-E0E57F1C7D0C}">
      <dgm:prSet phldrT="[Текст]" custT="1"/>
      <dgm:spPr/>
      <dgm:t>
        <a:bodyPr/>
        <a:lstStyle/>
        <a:p>
          <a:pPr algn="just"/>
          <a:r>
            <a:rPr lang="ru-RU" sz="2800" dirty="0" smtClean="0"/>
            <a:t>отсутствие необходимого уровня взаимосвязи развития добывающих и обрабатывающих производств (коэффициент корреляции -0,14) 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378504-0FCE-417A-8C01-4044DAF6EA64}" type="parTrans" cxnId="{639AC5CC-41EC-4793-867D-76BFA03AECFB}">
      <dgm:prSet/>
      <dgm:spPr/>
      <dgm:t>
        <a:bodyPr/>
        <a:lstStyle/>
        <a:p>
          <a:pPr algn="just"/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50D55D-6666-4BDA-A483-F3ED97755AE8}" type="sibTrans" cxnId="{639AC5CC-41EC-4793-867D-76BFA03AECFB}">
      <dgm:prSet/>
      <dgm:spPr/>
      <dgm:t>
        <a:bodyPr/>
        <a:lstStyle/>
        <a:p>
          <a:pPr algn="just"/>
          <a:endParaRPr lang="ru-RU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9485F9-8D7A-42C9-BC78-5587B1203CC9}" type="pres">
      <dgm:prSet presAssocID="{0AFE1089-D2C3-4CC2-A462-7BD5257F6A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BEE6279-81EC-43C6-9085-053A6B0AE721}" type="pres">
      <dgm:prSet presAssocID="{0AFE1089-D2C3-4CC2-A462-7BD5257F6ADF}" presName="Name1" presStyleCnt="0"/>
      <dgm:spPr/>
    </dgm:pt>
    <dgm:pt modelId="{6E93CBEB-1165-4A93-B8CD-99CA90F7F259}" type="pres">
      <dgm:prSet presAssocID="{0AFE1089-D2C3-4CC2-A462-7BD5257F6ADF}" presName="cycle" presStyleCnt="0"/>
      <dgm:spPr/>
    </dgm:pt>
    <dgm:pt modelId="{62FD50B6-4351-4060-8401-AB189D19A3C0}" type="pres">
      <dgm:prSet presAssocID="{0AFE1089-D2C3-4CC2-A462-7BD5257F6ADF}" presName="srcNode" presStyleLbl="node1" presStyleIdx="0" presStyleCnt="2"/>
      <dgm:spPr/>
    </dgm:pt>
    <dgm:pt modelId="{2E9C1293-EFD8-46D4-849C-EDA0B6E56B50}" type="pres">
      <dgm:prSet presAssocID="{0AFE1089-D2C3-4CC2-A462-7BD5257F6ADF}" presName="conn" presStyleLbl="parChTrans1D2" presStyleIdx="0" presStyleCnt="1" custScaleX="9828" custScaleY="98380" custLinFactNeighborX="16203" custLinFactNeighborY="2768"/>
      <dgm:spPr/>
      <dgm:t>
        <a:bodyPr/>
        <a:lstStyle/>
        <a:p>
          <a:endParaRPr lang="ru-RU"/>
        </a:p>
      </dgm:t>
    </dgm:pt>
    <dgm:pt modelId="{C923018C-1208-4756-9ECB-D3CD1DF6D119}" type="pres">
      <dgm:prSet presAssocID="{0AFE1089-D2C3-4CC2-A462-7BD5257F6ADF}" presName="extraNode" presStyleLbl="node1" presStyleIdx="0" presStyleCnt="2"/>
      <dgm:spPr/>
    </dgm:pt>
    <dgm:pt modelId="{4D546E0A-6A6F-4D14-ABAC-AD58CBC89770}" type="pres">
      <dgm:prSet presAssocID="{0AFE1089-D2C3-4CC2-A462-7BD5257F6ADF}" presName="dstNode" presStyleLbl="node1" presStyleIdx="0" presStyleCnt="2"/>
      <dgm:spPr/>
    </dgm:pt>
    <dgm:pt modelId="{4B928C3A-517C-4E18-8EE8-959B937F8938}" type="pres">
      <dgm:prSet presAssocID="{30ACD9D7-C99A-4576-A99C-62F649A745B7}" presName="text_1" presStyleLbl="node1" presStyleIdx="0" presStyleCnt="2" custScaleX="111648" custScaleY="163636" custLinFactNeighborX="-8387" custLinFactNeighborY="3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F90A6-D5A5-44C5-840B-0223356C620F}" type="pres">
      <dgm:prSet presAssocID="{30ACD9D7-C99A-4576-A99C-62F649A745B7}" presName="accent_1" presStyleCnt="0"/>
      <dgm:spPr/>
    </dgm:pt>
    <dgm:pt modelId="{16817838-24A0-4B66-B9E4-CBC430DF8F34}" type="pres">
      <dgm:prSet presAssocID="{30ACD9D7-C99A-4576-A99C-62F649A745B7}" presName="accentRepeatNode" presStyleLbl="solidFgAcc1" presStyleIdx="0" presStyleCnt="2" custScaleX="5013" custScaleY="13764" custLinFactNeighborX="-40857" custLinFactNeighborY="623"/>
      <dgm:spPr>
        <a:solidFill>
          <a:srgbClr val="CCFFCC"/>
        </a:solidFill>
      </dgm:spPr>
      <dgm:t>
        <a:bodyPr/>
        <a:lstStyle/>
        <a:p>
          <a:endParaRPr lang="ru-RU"/>
        </a:p>
      </dgm:t>
    </dgm:pt>
    <dgm:pt modelId="{A46EA694-0A56-44BF-B7D5-96C15E04DB0E}" type="pres">
      <dgm:prSet presAssocID="{82F4C408-33C5-45A7-90A7-E0E57F1C7D0C}" presName="text_2" presStyleLbl="node1" presStyleIdx="1" presStyleCnt="2" custScaleX="111537" custScaleY="139641" custLinFactNeighborX="-7859" custLinFactNeighborY="27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BB3FA-6BC7-41AD-A4CB-E648603D8C13}" type="pres">
      <dgm:prSet presAssocID="{82F4C408-33C5-45A7-90A7-E0E57F1C7D0C}" presName="accent_2" presStyleCnt="0"/>
      <dgm:spPr/>
    </dgm:pt>
    <dgm:pt modelId="{1FC32FC6-82DC-46F7-AA26-B5C0BC03E394}" type="pres">
      <dgm:prSet presAssocID="{82F4C408-33C5-45A7-90A7-E0E57F1C7D0C}" presName="accentRepeatNode" presStyleLbl="solidFgAcc1" presStyleIdx="1" presStyleCnt="2" custFlipVert="0" custFlipHor="1" custScaleX="11475" custScaleY="4999" custLinFactNeighborX="-25839" custLinFactNeighborY="25000"/>
      <dgm:spPr>
        <a:solidFill>
          <a:srgbClr val="CCFFCC"/>
        </a:solidFill>
      </dgm:spPr>
      <dgm:t>
        <a:bodyPr/>
        <a:lstStyle/>
        <a:p>
          <a:endParaRPr lang="ru-RU"/>
        </a:p>
      </dgm:t>
    </dgm:pt>
  </dgm:ptLst>
  <dgm:cxnLst>
    <dgm:cxn modelId="{6583FEF8-5A25-408C-820F-F943F77E79E3}" type="presOf" srcId="{0AFE1089-D2C3-4CC2-A462-7BD5257F6ADF}" destId="{7C9485F9-8D7A-42C9-BC78-5587B1203CC9}" srcOrd="0" destOrd="0" presId="urn:microsoft.com/office/officeart/2008/layout/VerticalCurvedList"/>
    <dgm:cxn modelId="{6739CF50-1159-40CB-B5E4-B549F61D9B49}" type="presOf" srcId="{30ACD9D7-C99A-4576-A99C-62F649A745B7}" destId="{4B928C3A-517C-4E18-8EE8-959B937F8938}" srcOrd="0" destOrd="0" presId="urn:microsoft.com/office/officeart/2008/layout/VerticalCurvedList"/>
    <dgm:cxn modelId="{639AC5CC-41EC-4793-867D-76BFA03AECFB}" srcId="{0AFE1089-D2C3-4CC2-A462-7BD5257F6ADF}" destId="{82F4C408-33C5-45A7-90A7-E0E57F1C7D0C}" srcOrd="1" destOrd="0" parTransId="{01378504-0FCE-417A-8C01-4044DAF6EA64}" sibTransId="{8650D55D-6666-4BDA-A483-F3ED97755AE8}"/>
    <dgm:cxn modelId="{C7AEF688-0A3E-4A12-9C3C-FA37DE0E4532}" type="presOf" srcId="{82F4C408-33C5-45A7-90A7-E0E57F1C7D0C}" destId="{A46EA694-0A56-44BF-B7D5-96C15E04DB0E}" srcOrd="0" destOrd="0" presId="urn:microsoft.com/office/officeart/2008/layout/VerticalCurvedList"/>
    <dgm:cxn modelId="{385B55CE-CD1C-4F94-A7B1-5A520BEA7F2A}" type="presOf" srcId="{D00003E7-6256-4CFD-BC36-3F5B7F9D09D4}" destId="{2E9C1293-EFD8-46D4-849C-EDA0B6E56B50}" srcOrd="0" destOrd="0" presId="urn:microsoft.com/office/officeart/2008/layout/VerticalCurvedList"/>
    <dgm:cxn modelId="{26EAA14B-D562-4450-AD8B-6CBAB1827B27}" srcId="{0AFE1089-D2C3-4CC2-A462-7BD5257F6ADF}" destId="{30ACD9D7-C99A-4576-A99C-62F649A745B7}" srcOrd="0" destOrd="0" parTransId="{07256BF3-622A-4A06-AAA2-528EEB5DB949}" sibTransId="{D00003E7-6256-4CFD-BC36-3F5B7F9D09D4}"/>
    <dgm:cxn modelId="{01D60328-47BC-449D-814A-1CB839FEF4FA}" type="presParOf" srcId="{7C9485F9-8D7A-42C9-BC78-5587B1203CC9}" destId="{DBEE6279-81EC-43C6-9085-053A6B0AE721}" srcOrd="0" destOrd="0" presId="urn:microsoft.com/office/officeart/2008/layout/VerticalCurvedList"/>
    <dgm:cxn modelId="{0E0E0EA1-1FE4-49BD-BE30-A20E142B6718}" type="presParOf" srcId="{DBEE6279-81EC-43C6-9085-053A6B0AE721}" destId="{6E93CBEB-1165-4A93-B8CD-99CA90F7F259}" srcOrd="0" destOrd="0" presId="urn:microsoft.com/office/officeart/2008/layout/VerticalCurvedList"/>
    <dgm:cxn modelId="{CB1D34ED-4BC6-4AD1-B0CC-98DE8059E22E}" type="presParOf" srcId="{6E93CBEB-1165-4A93-B8CD-99CA90F7F259}" destId="{62FD50B6-4351-4060-8401-AB189D19A3C0}" srcOrd="0" destOrd="0" presId="urn:microsoft.com/office/officeart/2008/layout/VerticalCurvedList"/>
    <dgm:cxn modelId="{60A6DEA5-012E-4D4F-B119-54BC65B59A6B}" type="presParOf" srcId="{6E93CBEB-1165-4A93-B8CD-99CA90F7F259}" destId="{2E9C1293-EFD8-46D4-849C-EDA0B6E56B50}" srcOrd="1" destOrd="0" presId="urn:microsoft.com/office/officeart/2008/layout/VerticalCurvedList"/>
    <dgm:cxn modelId="{CF43099A-7304-4DB7-A186-B7BAC24C588E}" type="presParOf" srcId="{6E93CBEB-1165-4A93-B8CD-99CA90F7F259}" destId="{C923018C-1208-4756-9ECB-D3CD1DF6D119}" srcOrd="2" destOrd="0" presId="urn:microsoft.com/office/officeart/2008/layout/VerticalCurvedList"/>
    <dgm:cxn modelId="{46A91051-C0E9-461D-9A27-F620A8E1996F}" type="presParOf" srcId="{6E93CBEB-1165-4A93-B8CD-99CA90F7F259}" destId="{4D546E0A-6A6F-4D14-ABAC-AD58CBC89770}" srcOrd="3" destOrd="0" presId="urn:microsoft.com/office/officeart/2008/layout/VerticalCurvedList"/>
    <dgm:cxn modelId="{80DE04E5-F005-4927-A7BF-BD6FE472D282}" type="presParOf" srcId="{DBEE6279-81EC-43C6-9085-053A6B0AE721}" destId="{4B928C3A-517C-4E18-8EE8-959B937F8938}" srcOrd="1" destOrd="0" presId="urn:microsoft.com/office/officeart/2008/layout/VerticalCurvedList"/>
    <dgm:cxn modelId="{679715DA-7255-4FBF-848C-2F9206EB4816}" type="presParOf" srcId="{DBEE6279-81EC-43C6-9085-053A6B0AE721}" destId="{4D2F90A6-D5A5-44C5-840B-0223356C620F}" srcOrd="2" destOrd="0" presId="urn:microsoft.com/office/officeart/2008/layout/VerticalCurvedList"/>
    <dgm:cxn modelId="{E7D01571-3D54-4F2F-9BF5-41F9480930F8}" type="presParOf" srcId="{4D2F90A6-D5A5-44C5-840B-0223356C620F}" destId="{16817838-24A0-4B66-B9E4-CBC430DF8F34}" srcOrd="0" destOrd="0" presId="urn:microsoft.com/office/officeart/2008/layout/VerticalCurvedList"/>
    <dgm:cxn modelId="{13CF908C-896B-4B51-AA3E-1D7FDC4C772B}" type="presParOf" srcId="{DBEE6279-81EC-43C6-9085-053A6B0AE721}" destId="{A46EA694-0A56-44BF-B7D5-96C15E04DB0E}" srcOrd="3" destOrd="0" presId="urn:microsoft.com/office/officeart/2008/layout/VerticalCurvedList"/>
    <dgm:cxn modelId="{F67DDE63-3229-459B-9DA1-4246EFED7EF8}" type="presParOf" srcId="{DBEE6279-81EC-43C6-9085-053A6B0AE721}" destId="{CE3BB3FA-6BC7-41AD-A4CB-E648603D8C13}" srcOrd="4" destOrd="0" presId="urn:microsoft.com/office/officeart/2008/layout/VerticalCurvedList"/>
    <dgm:cxn modelId="{65EF38F8-7CE7-4B5B-A6F7-F295F3891D27}" type="presParOf" srcId="{CE3BB3FA-6BC7-41AD-A4CB-E648603D8C13}" destId="{1FC32FC6-82DC-46F7-AA26-B5C0BC03E39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8FCF46-539E-42EC-9C0A-411C824AFEF2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141C92-C0B3-4DBB-B9A4-B44E19D65406}">
      <dgm:prSet phldrT="[Текст]" custT="1"/>
      <dgm:spPr/>
      <dgm:t>
        <a:bodyPr/>
        <a:lstStyle/>
        <a:p>
          <a:r>
            <a: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КЛАСТЕР</a:t>
          </a:r>
          <a:endParaRPr lang="ru-RU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BAB3CB-39C8-46DC-BFE4-2FB3A0B1BE2C}" type="sibTrans" cxnId="{0A7F9ED8-938C-4DAD-B434-8B56AE4F1A11}">
      <dgm:prSet/>
      <dgm:spPr/>
      <dgm:t>
        <a:bodyPr/>
        <a:lstStyle/>
        <a:p>
          <a:endParaRPr lang="ru-RU"/>
        </a:p>
      </dgm:t>
    </dgm:pt>
    <dgm:pt modelId="{1CF4075E-1CA8-48CA-95A4-159A2AA57331}" type="parTrans" cxnId="{0A7F9ED8-938C-4DAD-B434-8B56AE4F1A11}">
      <dgm:prSet/>
      <dgm:spPr/>
      <dgm:t>
        <a:bodyPr/>
        <a:lstStyle/>
        <a:p>
          <a:endParaRPr lang="ru-RU"/>
        </a:p>
      </dgm:t>
    </dgm:pt>
    <dgm:pt modelId="{8AA6D891-AD9A-4EC9-BA9A-B3C4F07345D4}" type="pres">
      <dgm:prSet presAssocID="{1E8FCF46-539E-42EC-9C0A-411C824AFEF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E91118-8697-4FDB-B4AD-53F1A4A3CC37}" type="pres">
      <dgm:prSet presAssocID="{1E8FCF46-539E-42EC-9C0A-411C824AFEF2}" presName="ellipse" presStyleLbl="trBgShp" presStyleIdx="0" presStyleCnt="1" custLinFactNeighborX="-1919" custLinFactNeighborY="-22118"/>
      <dgm:spPr>
        <a:solidFill>
          <a:srgbClr val="FFCC00">
            <a:alpha val="40000"/>
          </a:srgbClr>
        </a:solidFill>
        <a:ln>
          <a:solidFill>
            <a:schemeClr val="tx1"/>
          </a:solidFill>
        </a:ln>
      </dgm:spPr>
    </dgm:pt>
    <dgm:pt modelId="{585D923F-BB84-402F-B71A-33023DB237E8}" type="pres">
      <dgm:prSet presAssocID="{1E8FCF46-539E-42EC-9C0A-411C824AFEF2}" presName="arrow1" presStyleLbl="fgShp" presStyleIdx="0" presStyleCnt="1" custLinFactY="-100000" custLinFactNeighborX="0" custLinFactNeighborY="-115698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  <dgm:pt modelId="{736ABFBB-01F1-4F6B-955A-48498FF74F84}" type="pres">
      <dgm:prSet presAssocID="{1E8FCF46-539E-42EC-9C0A-411C824AFEF2}" presName="rectangle" presStyleLbl="revTx" presStyleIdx="0" presStyleCnt="1" custScaleX="71649" custScaleY="36266" custLinFactY="-33760" custLinFactNeighborX="138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28C3D-2A5B-4884-B454-6465170F5A9C}" type="pres">
      <dgm:prSet presAssocID="{1E8FCF46-539E-42EC-9C0A-411C824AFEF2}" presName="funnel" presStyleLbl="trAlignAcc1" presStyleIdx="0" presStyleCnt="1" custScaleX="128144" custScaleY="72190" custLinFactNeighborX="-1615" custLinFactNeighborY="-14052"/>
      <dgm:spPr>
        <a:solidFill>
          <a:srgbClr val="66FF66">
            <a:alpha val="40000"/>
          </a:srgbClr>
        </a:solidFill>
        <a:ln w="28575">
          <a:solidFill>
            <a:schemeClr val="tx1"/>
          </a:solidFill>
        </a:ln>
      </dgm:spPr>
    </dgm:pt>
  </dgm:ptLst>
  <dgm:cxnLst>
    <dgm:cxn modelId="{9265D08F-1A33-4BA3-8515-84DC6DBAD707}" type="presOf" srcId="{1E8FCF46-539E-42EC-9C0A-411C824AFEF2}" destId="{8AA6D891-AD9A-4EC9-BA9A-B3C4F07345D4}" srcOrd="0" destOrd="0" presId="urn:microsoft.com/office/officeart/2005/8/layout/funnel1"/>
    <dgm:cxn modelId="{5C3D10C4-33D5-4AAA-A6C5-7B9E9ABF1CB8}" type="presOf" srcId="{28141C92-C0B3-4DBB-B9A4-B44E19D65406}" destId="{736ABFBB-01F1-4F6B-955A-48498FF74F84}" srcOrd="0" destOrd="0" presId="urn:microsoft.com/office/officeart/2005/8/layout/funnel1"/>
    <dgm:cxn modelId="{0A7F9ED8-938C-4DAD-B434-8B56AE4F1A11}" srcId="{1E8FCF46-539E-42EC-9C0A-411C824AFEF2}" destId="{28141C92-C0B3-4DBB-B9A4-B44E19D65406}" srcOrd="0" destOrd="0" parTransId="{1CF4075E-1CA8-48CA-95A4-159A2AA57331}" sibTransId="{26BAB3CB-39C8-46DC-BFE4-2FB3A0B1BE2C}"/>
    <dgm:cxn modelId="{43BAA40A-FF12-4EA4-B8BE-3A30670D09A8}" type="presParOf" srcId="{8AA6D891-AD9A-4EC9-BA9A-B3C4F07345D4}" destId="{DBE91118-8697-4FDB-B4AD-53F1A4A3CC37}" srcOrd="0" destOrd="0" presId="urn:microsoft.com/office/officeart/2005/8/layout/funnel1"/>
    <dgm:cxn modelId="{1883D02C-F29B-4189-9FB2-7FF33ABDCD96}" type="presParOf" srcId="{8AA6D891-AD9A-4EC9-BA9A-B3C4F07345D4}" destId="{585D923F-BB84-402F-B71A-33023DB237E8}" srcOrd="1" destOrd="0" presId="urn:microsoft.com/office/officeart/2005/8/layout/funnel1"/>
    <dgm:cxn modelId="{E2642D7D-CB46-4E2B-B7C0-D2C335422D72}" type="presParOf" srcId="{8AA6D891-AD9A-4EC9-BA9A-B3C4F07345D4}" destId="{736ABFBB-01F1-4F6B-955A-48498FF74F84}" srcOrd="2" destOrd="0" presId="urn:microsoft.com/office/officeart/2005/8/layout/funnel1"/>
    <dgm:cxn modelId="{57884927-F68E-4F11-AF9B-ECBD89581813}" type="presParOf" srcId="{8AA6D891-AD9A-4EC9-BA9A-B3C4F07345D4}" destId="{58628C3D-2A5B-4884-B454-6465170F5A9C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4A9C87-9235-45E3-B56F-DCEC8579FFDD}" type="doc">
      <dgm:prSet loTypeId="urn:microsoft.com/office/officeart/2008/layout/VerticalCurvedList" loCatId="list" qsTypeId="urn:microsoft.com/office/officeart/2005/8/quickstyle/simple1#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3958EFB-2DD7-4357-87EC-7FFBCD24DF08}">
      <dgm:prSet phldrT="[Текст]" custT="1"/>
      <dgm:spPr>
        <a:solidFill>
          <a:srgbClr val="FFFFCC"/>
        </a:solidFill>
      </dgm:spPr>
      <dgm:t>
        <a:bodyPr/>
        <a:lstStyle/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условий для привлечения взаимных инвестиций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2E66D4-BF95-4D3D-82DB-27C4587E0EA4}" type="parTrans" cxnId="{A46D7563-94D8-4812-A23D-70DC1660CD5F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4F5319-0CD4-4DA7-985C-312AF21B3C2F}" type="sibTrans" cxnId="{A46D7563-94D8-4812-A23D-70DC1660CD5F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BC80D-7945-443F-80E6-C7A3463AD012}">
      <dgm:prSet phldrT="[Текст]" custT="1"/>
      <dgm:spPr>
        <a:solidFill>
          <a:srgbClr val="FFFFCC"/>
        </a:solidFill>
      </dgm:spPr>
      <dgm:t>
        <a:bodyPr/>
        <a:lstStyle/>
        <a:p>
          <a:pPr algn="just"/>
          <a:r>
            <a:rPr lang="ru-RU" sz="18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реализация совместных инвестиционных проектов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3DA37C-A70B-4120-819D-4B01F4748904}" type="parTrans" cxnId="{6A0714A9-C94B-4CDD-BB9D-9ABD061B4B9A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7550D9-D6C2-46FE-850E-24F97D82F56D}" type="sibTrans" cxnId="{6A0714A9-C94B-4CDD-BB9D-9ABD061B4B9A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BD9288-2A52-4BFD-961D-3C3BCB2894E0}">
      <dgm:prSet phldrT="[Текст]" custT="1"/>
      <dgm:spPr>
        <a:solidFill>
          <a:srgbClr val="FFFFCC"/>
        </a:solidFill>
      </dgm:spPr>
      <dgm:t>
        <a:bodyPr/>
        <a:lstStyle/>
        <a:p>
          <a:pPr algn="just"/>
          <a:r>
            <a:rPr lang="ru-RU" sz="18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организация ярмарок, выставок и конференций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2B7F09-217B-49E1-B2DE-3497E81B01DF}" type="parTrans" cxnId="{C7D535D8-3046-4B91-86D9-FF0AF61DC579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04CEB7-66CE-4782-9461-9E510DBB2D96}" type="sibTrans" cxnId="{C7D535D8-3046-4B91-86D9-FF0AF61DC579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407719-A85D-48A8-9AFD-23AA2CC3C4B9}">
      <dgm:prSet custT="1"/>
      <dgm:spPr>
        <a:solidFill>
          <a:srgbClr val="FFFFCC"/>
        </a:solidFill>
      </dgm:spPr>
      <dgm:t>
        <a:bodyPr/>
        <a:lstStyle/>
        <a:p>
          <a:pPr algn="just"/>
          <a:r>
            <a:rPr lang="ru-RU" sz="18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развитие межрегиональной транспортной инфраструктуры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7F2C15-9400-4491-8E0A-8566FAC1247E}" type="parTrans" cxnId="{A1FAF542-7C6F-4494-AB07-31D380978C26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F79841-BB9A-4C20-9FEE-EDD39C4E33FB}" type="sibTrans" cxnId="{A1FAF542-7C6F-4494-AB07-31D380978C26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14F14C-8CEF-4AAF-9DA8-DA380F0A5214}">
      <dgm:prSet custT="1"/>
      <dgm:spPr>
        <a:solidFill>
          <a:srgbClr val="FFFFCC"/>
        </a:solidFill>
      </dgm:spPr>
      <dgm:t>
        <a:bodyPr/>
        <a:lstStyle/>
        <a:p>
          <a:pPr algn="just"/>
          <a:r>
            <a:rPr lang="ru-RU" sz="18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стимулирование участия предприятий в деятельности межрегиональных кластерных и отраслевых ассоциаций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82F898-A7A7-4EBF-ADA0-78223A1A70C9}" type="parTrans" cxnId="{1FB518E3-BB64-4848-B938-5237BF783E03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444C79-5840-4572-B0B6-24728BE07EF6}" type="sibTrans" cxnId="{1FB518E3-BB64-4848-B938-5237BF783E03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FE0B9B-4440-4A70-934C-BEE090EEF671}">
      <dgm:prSet custT="1"/>
      <dgm:spPr>
        <a:solidFill>
          <a:srgbClr val="FFFFCC"/>
        </a:solidFill>
      </dgm:spPr>
      <dgm:t>
        <a:bodyPr/>
        <a:lstStyle/>
        <a:p>
          <a:pPr algn="just"/>
          <a:r>
            <a:rPr lang="ru-RU" sz="18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создание благоприятной стимулирующей среды для ведения совместного бизнеса, принятие нормативно-правовых актов, влияющих на формирование этой среды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C2D28B-DE3F-4B9F-8474-2845ED936D9C}" type="parTrans" cxnId="{54354D9C-639C-46A1-9C3A-B4B2169A35D5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28EF40-532A-4E91-8FFA-96E4E10BFA46}" type="sibTrans" cxnId="{54354D9C-639C-46A1-9C3A-B4B2169A35D5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C19E6F-CB0E-4116-ADBA-EF2EE4AA5613}">
      <dgm:prSet custT="1"/>
      <dgm:spPr>
        <a:solidFill>
          <a:srgbClr val="FFFFCC"/>
        </a:solidFill>
      </dgm:spPr>
      <dgm:t>
        <a:bodyPr/>
        <a:lstStyle/>
        <a:p>
          <a:r>
            <a:rPr lang="ru-RU" sz="18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сотрудничество в области энергетики, транспорта, связи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15B911-DF8D-4FBA-B9BD-EF5A3EC1012C}" type="parTrans" cxnId="{39FA58CC-9E64-4DBC-9FBF-08B8527522C4}">
      <dgm:prSet/>
      <dgm:spPr/>
      <dgm:t>
        <a:bodyPr/>
        <a:lstStyle/>
        <a:p>
          <a:endParaRPr lang="ru-RU"/>
        </a:p>
      </dgm:t>
    </dgm:pt>
    <dgm:pt modelId="{F1756180-51BE-4493-AE6F-915B07825F3B}" type="sibTrans" cxnId="{39FA58CC-9E64-4DBC-9FBF-08B8527522C4}">
      <dgm:prSet/>
      <dgm:spPr/>
      <dgm:t>
        <a:bodyPr/>
        <a:lstStyle/>
        <a:p>
          <a:endParaRPr lang="ru-RU"/>
        </a:p>
      </dgm:t>
    </dgm:pt>
    <dgm:pt modelId="{D6629753-335D-404A-86E1-EED23C9E8F09}" type="pres">
      <dgm:prSet presAssocID="{844A9C87-9235-45E3-B56F-DCEC8579FFD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BBFF4B0-C5A7-4895-81B8-21890348E210}" type="pres">
      <dgm:prSet presAssocID="{844A9C87-9235-45E3-B56F-DCEC8579FFDD}" presName="Name1" presStyleCnt="0"/>
      <dgm:spPr/>
    </dgm:pt>
    <dgm:pt modelId="{5FC680C4-FDF9-4684-B85D-15FCD7725C60}" type="pres">
      <dgm:prSet presAssocID="{844A9C87-9235-45E3-B56F-DCEC8579FFDD}" presName="cycle" presStyleCnt="0"/>
      <dgm:spPr/>
    </dgm:pt>
    <dgm:pt modelId="{7FD128D9-3A86-4148-9361-03DFA8593522}" type="pres">
      <dgm:prSet presAssocID="{844A9C87-9235-45E3-B56F-DCEC8579FFDD}" presName="srcNode" presStyleLbl="node1" presStyleIdx="0" presStyleCnt="7"/>
      <dgm:spPr/>
    </dgm:pt>
    <dgm:pt modelId="{469C6F78-E756-4429-B0D0-E6CA3FC4959A}" type="pres">
      <dgm:prSet presAssocID="{844A9C87-9235-45E3-B56F-DCEC8579FFDD}" presName="conn" presStyleLbl="parChTrans1D2" presStyleIdx="0" presStyleCnt="1"/>
      <dgm:spPr/>
      <dgm:t>
        <a:bodyPr/>
        <a:lstStyle/>
        <a:p>
          <a:endParaRPr lang="ru-RU"/>
        </a:p>
      </dgm:t>
    </dgm:pt>
    <dgm:pt modelId="{5F3FEE38-82F8-4FB7-982B-C0EF0ACC4A48}" type="pres">
      <dgm:prSet presAssocID="{844A9C87-9235-45E3-B56F-DCEC8579FFDD}" presName="extraNode" presStyleLbl="node1" presStyleIdx="0" presStyleCnt="7"/>
      <dgm:spPr/>
    </dgm:pt>
    <dgm:pt modelId="{D683B8F8-EF19-48F9-83F0-7C1C3D58ADC3}" type="pres">
      <dgm:prSet presAssocID="{844A9C87-9235-45E3-B56F-DCEC8579FFDD}" presName="dstNode" presStyleLbl="node1" presStyleIdx="0" presStyleCnt="7"/>
      <dgm:spPr/>
    </dgm:pt>
    <dgm:pt modelId="{C4D847B3-C834-4EC9-9CC1-02B60A89E019}" type="pres">
      <dgm:prSet presAssocID="{F3958EFB-2DD7-4357-87EC-7FFBCD24DF08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11902-FD8F-4BA1-8A8E-7FC5142D27BD}" type="pres">
      <dgm:prSet presAssocID="{F3958EFB-2DD7-4357-87EC-7FFBCD24DF08}" presName="accent_1" presStyleCnt="0"/>
      <dgm:spPr/>
    </dgm:pt>
    <dgm:pt modelId="{2E0E102E-33C8-43D3-A55A-9CC54D93B782}" type="pres">
      <dgm:prSet presAssocID="{F3958EFB-2DD7-4357-87EC-7FFBCD24DF08}" presName="accentRepeatNode" presStyleLbl="solidFgAcc1" presStyleIdx="0" presStyleCnt="7"/>
      <dgm:spPr>
        <a:solidFill>
          <a:schemeClr val="accent3">
            <a:lumMod val="20000"/>
            <a:lumOff val="80000"/>
          </a:schemeClr>
        </a:solidFill>
      </dgm:spPr>
    </dgm:pt>
    <dgm:pt modelId="{413B42AB-A09B-46C8-B88D-C3A16F830180}" type="pres">
      <dgm:prSet presAssocID="{6A5BC80D-7945-443F-80E6-C7A3463AD012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07923-E714-40CE-A2B2-0AF07C2D6FA3}" type="pres">
      <dgm:prSet presAssocID="{6A5BC80D-7945-443F-80E6-C7A3463AD012}" presName="accent_2" presStyleCnt="0"/>
      <dgm:spPr/>
    </dgm:pt>
    <dgm:pt modelId="{FAFF9AA4-7F68-4009-BE43-99138E8F61B8}" type="pres">
      <dgm:prSet presAssocID="{6A5BC80D-7945-443F-80E6-C7A3463AD012}" presName="accentRepeatNode" presStyleLbl="solidFgAcc1" presStyleIdx="1" presStyleCnt="7"/>
      <dgm:spPr>
        <a:solidFill>
          <a:schemeClr val="accent3">
            <a:lumMod val="40000"/>
            <a:lumOff val="60000"/>
          </a:schemeClr>
        </a:solidFill>
      </dgm:spPr>
    </dgm:pt>
    <dgm:pt modelId="{368CB779-6C20-4347-9880-76A4529560AF}" type="pres">
      <dgm:prSet presAssocID="{B8BD9288-2A52-4BFD-961D-3C3BCB2894E0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91D0A-3B05-4EEA-9322-5F91D0B46E49}" type="pres">
      <dgm:prSet presAssocID="{B8BD9288-2A52-4BFD-961D-3C3BCB2894E0}" presName="accent_3" presStyleCnt="0"/>
      <dgm:spPr/>
    </dgm:pt>
    <dgm:pt modelId="{02F0FAB5-7AD3-44D9-9981-058A0513A1AC}" type="pres">
      <dgm:prSet presAssocID="{B8BD9288-2A52-4BFD-961D-3C3BCB2894E0}" presName="accentRepeatNode" presStyleLbl="solidFgAcc1" presStyleIdx="2" presStyleCnt="7"/>
      <dgm:spPr>
        <a:solidFill>
          <a:schemeClr val="accent3">
            <a:lumMod val="60000"/>
            <a:lumOff val="40000"/>
          </a:schemeClr>
        </a:solidFill>
      </dgm:spPr>
    </dgm:pt>
    <dgm:pt modelId="{D39390C2-CEAC-4D53-A793-988228E6DC33}" type="pres">
      <dgm:prSet presAssocID="{B9407719-A85D-48A8-9AFD-23AA2CC3C4B9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86F76-26FE-4D09-B671-2D5719773AF7}" type="pres">
      <dgm:prSet presAssocID="{B9407719-A85D-48A8-9AFD-23AA2CC3C4B9}" presName="accent_4" presStyleCnt="0"/>
      <dgm:spPr/>
    </dgm:pt>
    <dgm:pt modelId="{A9A46B31-A5CB-4BA9-800D-EB8B9B5E9169}" type="pres">
      <dgm:prSet presAssocID="{B9407719-A85D-48A8-9AFD-23AA2CC3C4B9}" presName="accentRepeatNode" presStyleLbl="solidFgAcc1" presStyleIdx="3" presStyleCnt="7"/>
      <dgm:spPr>
        <a:solidFill>
          <a:schemeClr val="accent3">
            <a:lumMod val="75000"/>
          </a:schemeClr>
        </a:solidFill>
      </dgm:spPr>
    </dgm:pt>
    <dgm:pt modelId="{4DC47948-990A-49E7-8228-4C6F693F4FA3}" type="pres">
      <dgm:prSet presAssocID="{8714F14C-8CEF-4AAF-9DA8-DA380F0A521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0EDF9-A853-49BD-9487-76060E2FAFA6}" type="pres">
      <dgm:prSet presAssocID="{8714F14C-8CEF-4AAF-9DA8-DA380F0A5214}" presName="accent_5" presStyleCnt="0"/>
      <dgm:spPr/>
    </dgm:pt>
    <dgm:pt modelId="{2BCE346B-1F9D-4140-8B85-B96573082A56}" type="pres">
      <dgm:prSet presAssocID="{8714F14C-8CEF-4AAF-9DA8-DA380F0A5214}" presName="accentRepeatNode" presStyleLbl="solidFgAcc1" presStyleIdx="4" presStyleCnt="7"/>
      <dgm:spPr>
        <a:solidFill>
          <a:schemeClr val="accent3">
            <a:lumMod val="50000"/>
          </a:schemeClr>
        </a:solidFill>
      </dgm:spPr>
    </dgm:pt>
    <dgm:pt modelId="{D00D1B6F-42A7-4E2C-BB1B-48EBD719412D}" type="pres">
      <dgm:prSet presAssocID="{14FE0B9B-4440-4A70-934C-BEE090EEF671}" presName="text_6" presStyleLbl="node1" presStyleIdx="5" presStyleCnt="7" custScaleY="169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14C66-EDD1-44B2-9E39-6D1D8895D153}" type="pres">
      <dgm:prSet presAssocID="{14FE0B9B-4440-4A70-934C-BEE090EEF671}" presName="accent_6" presStyleCnt="0"/>
      <dgm:spPr/>
    </dgm:pt>
    <dgm:pt modelId="{3F11D622-BE77-4F55-A0B6-1D4C58839EC6}" type="pres">
      <dgm:prSet presAssocID="{14FE0B9B-4440-4A70-934C-BEE090EEF671}" presName="accentRepeatNode" presStyleLbl="solidFgAcc1" presStyleIdx="5" presStyleCnt="7"/>
      <dgm:spPr>
        <a:solidFill>
          <a:srgbClr val="336600"/>
        </a:solidFill>
      </dgm:spPr>
      <dgm:t>
        <a:bodyPr/>
        <a:lstStyle/>
        <a:p>
          <a:endParaRPr lang="ru-RU"/>
        </a:p>
      </dgm:t>
    </dgm:pt>
    <dgm:pt modelId="{E2325588-A318-4308-AA9B-A36C541C62EC}" type="pres">
      <dgm:prSet presAssocID="{DDC19E6F-CB0E-4116-ADBA-EF2EE4AA5613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03017-B904-4FA3-AFC9-07F02DC6D1D5}" type="pres">
      <dgm:prSet presAssocID="{DDC19E6F-CB0E-4116-ADBA-EF2EE4AA5613}" presName="accent_7" presStyleCnt="0"/>
      <dgm:spPr/>
    </dgm:pt>
    <dgm:pt modelId="{A2D55BB4-2A2F-4FC3-9218-668826C4B2DF}" type="pres">
      <dgm:prSet presAssocID="{DDC19E6F-CB0E-4116-ADBA-EF2EE4AA5613}" presName="accentRepeatNode" presStyleLbl="solidFgAcc1" presStyleIdx="6" presStyleCnt="7"/>
      <dgm:spPr>
        <a:solidFill>
          <a:srgbClr val="003300"/>
        </a:solidFill>
      </dgm:spPr>
      <dgm:t>
        <a:bodyPr/>
        <a:lstStyle/>
        <a:p>
          <a:endParaRPr lang="ru-RU"/>
        </a:p>
      </dgm:t>
    </dgm:pt>
  </dgm:ptLst>
  <dgm:cxnLst>
    <dgm:cxn modelId="{7B04D400-38C0-4050-AA1E-5A645E21B020}" type="presOf" srcId="{B8BD9288-2A52-4BFD-961D-3C3BCB2894E0}" destId="{368CB779-6C20-4347-9880-76A4529560AF}" srcOrd="0" destOrd="0" presId="urn:microsoft.com/office/officeart/2008/layout/VerticalCurvedList"/>
    <dgm:cxn modelId="{3F356062-EFAA-462C-8A37-9062513B15B9}" type="presOf" srcId="{844A9C87-9235-45E3-B56F-DCEC8579FFDD}" destId="{D6629753-335D-404A-86E1-EED23C9E8F09}" srcOrd="0" destOrd="0" presId="urn:microsoft.com/office/officeart/2008/layout/VerticalCurvedList"/>
    <dgm:cxn modelId="{0712FC0B-ABC3-4610-BCF3-0F58CA830AA2}" type="presOf" srcId="{B9407719-A85D-48A8-9AFD-23AA2CC3C4B9}" destId="{D39390C2-CEAC-4D53-A793-988228E6DC33}" srcOrd="0" destOrd="0" presId="urn:microsoft.com/office/officeart/2008/layout/VerticalCurvedList"/>
    <dgm:cxn modelId="{39FA58CC-9E64-4DBC-9FBF-08B8527522C4}" srcId="{844A9C87-9235-45E3-B56F-DCEC8579FFDD}" destId="{DDC19E6F-CB0E-4116-ADBA-EF2EE4AA5613}" srcOrd="6" destOrd="0" parTransId="{9E15B911-DF8D-4FBA-B9BD-EF5A3EC1012C}" sibTransId="{F1756180-51BE-4493-AE6F-915B07825F3B}"/>
    <dgm:cxn modelId="{0370339F-7864-40C6-A3FC-314EC83E7E63}" type="presOf" srcId="{6A5BC80D-7945-443F-80E6-C7A3463AD012}" destId="{413B42AB-A09B-46C8-B88D-C3A16F830180}" srcOrd="0" destOrd="0" presId="urn:microsoft.com/office/officeart/2008/layout/VerticalCurvedList"/>
    <dgm:cxn modelId="{6A0714A9-C94B-4CDD-BB9D-9ABD061B4B9A}" srcId="{844A9C87-9235-45E3-B56F-DCEC8579FFDD}" destId="{6A5BC80D-7945-443F-80E6-C7A3463AD012}" srcOrd="1" destOrd="0" parTransId="{AA3DA37C-A70B-4120-819D-4B01F4748904}" sibTransId="{1E7550D9-D6C2-46FE-850E-24F97D82F56D}"/>
    <dgm:cxn modelId="{A1FAF542-7C6F-4494-AB07-31D380978C26}" srcId="{844A9C87-9235-45E3-B56F-DCEC8579FFDD}" destId="{B9407719-A85D-48A8-9AFD-23AA2CC3C4B9}" srcOrd="3" destOrd="0" parTransId="{4C7F2C15-9400-4491-8E0A-8566FAC1247E}" sibTransId="{CAF79841-BB9A-4C20-9FEE-EDD39C4E33FB}"/>
    <dgm:cxn modelId="{56F45FEB-2926-4F86-987D-7BA9BEB949FE}" type="presOf" srcId="{F3958EFB-2DD7-4357-87EC-7FFBCD24DF08}" destId="{C4D847B3-C834-4EC9-9CC1-02B60A89E019}" srcOrd="0" destOrd="0" presId="urn:microsoft.com/office/officeart/2008/layout/VerticalCurvedList"/>
    <dgm:cxn modelId="{5A7650B0-A7A6-4232-9BC8-49AA6AB7CD9B}" type="presOf" srcId="{14FE0B9B-4440-4A70-934C-BEE090EEF671}" destId="{D00D1B6F-42A7-4E2C-BB1B-48EBD719412D}" srcOrd="0" destOrd="0" presId="urn:microsoft.com/office/officeart/2008/layout/VerticalCurvedList"/>
    <dgm:cxn modelId="{54354D9C-639C-46A1-9C3A-B4B2169A35D5}" srcId="{844A9C87-9235-45E3-B56F-DCEC8579FFDD}" destId="{14FE0B9B-4440-4A70-934C-BEE090EEF671}" srcOrd="5" destOrd="0" parTransId="{88C2D28B-DE3F-4B9F-8474-2845ED936D9C}" sibTransId="{FE28EF40-532A-4E91-8FFA-96E4E10BFA46}"/>
    <dgm:cxn modelId="{1FB518E3-BB64-4848-B938-5237BF783E03}" srcId="{844A9C87-9235-45E3-B56F-DCEC8579FFDD}" destId="{8714F14C-8CEF-4AAF-9DA8-DA380F0A5214}" srcOrd="4" destOrd="0" parTransId="{F382F898-A7A7-4EBF-ADA0-78223A1A70C9}" sibTransId="{B8444C79-5840-4572-B0B6-24728BE07EF6}"/>
    <dgm:cxn modelId="{95C718D8-7C73-4F6B-B0C8-1A3AB42D69F7}" type="presOf" srcId="{DDC19E6F-CB0E-4116-ADBA-EF2EE4AA5613}" destId="{E2325588-A318-4308-AA9B-A36C541C62EC}" srcOrd="0" destOrd="0" presId="urn:microsoft.com/office/officeart/2008/layout/VerticalCurvedList"/>
    <dgm:cxn modelId="{C7D535D8-3046-4B91-86D9-FF0AF61DC579}" srcId="{844A9C87-9235-45E3-B56F-DCEC8579FFDD}" destId="{B8BD9288-2A52-4BFD-961D-3C3BCB2894E0}" srcOrd="2" destOrd="0" parTransId="{832B7F09-217B-49E1-B2DE-3497E81B01DF}" sibTransId="{4A04CEB7-66CE-4782-9461-9E510DBB2D96}"/>
    <dgm:cxn modelId="{A46D7563-94D8-4812-A23D-70DC1660CD5F}" srcId="{844A9C87-9235-45E3-B56F-DCEC8579FFDD}" destId="{F3958EFB-2DD7-4357-87EC-7FFBCD24DF08}" srcOrd="0" destOrd="0" parTransId="{CA2E66D4-BF95-4D3D-82DB-27C4587E0EA4}" sibTransId="{4E4F5319-0CD4-4DA7-985C-312AF21B3C2F}"/>
    <dgm:cxn modelId="{583DDE48-5027-4744-8DF6-43BF4ADA6380}" type="presOf" srcId="{4E4F5319-0CD4-4DA7-985C-312AF21B3C2F}" destId="{469C6F78-E756-4429-B0D0-E6CA3FC4959A}" srcOrd="0" destOrd="0" presId="urn:microsoft.com/office/officeart/2008/layout/VerticalCurvedList"/>
    <dgm:cxn modelId="{9FE15976-092C-482F-B047-DB74027D707A}" type="presOf" srcId="{8714F14C-8CEF-4AAF-9DA8-DA380F0A5214}" destId="{4DC47948-990A-49E7-8228-4C6F693F4FA3}" srcOrd="0" destOrd="0" presId="urn:microsoft.com/office/officeart/2008/layout/VerticalCurvedList"/>
    <dgm:cxn modelId="{61ECEE5F-0033-4AF0-B553-6FA8363DD128}" type="presParOf" srcId="{D6629753-335D-404A-86E1-EED23C9E8F09}" destId="{8BBFF4B0-C5A7-4895-81B8-21890348E210}" srcOrd="0" destOrd="0" presId="urn:microsoft.com/office/officeart/2008/layout/VerticalCurvedList"/>
    <dgm:cxn modelId="{6E3B7F0E-A9F7-4C5B-9A46-39505388B505}" type="presParOf" srcId="{8BBFF4B0-C5A7-4895-81B8-21890348E210}" destId="{5FC680C4-FDF9-4684-B85D-15FCD7725C60}" srcOrd="0" destOrd="0" presId="urn:microsoft.com/office/officeart/2008/layout/VerticalCurvedList"/>
    <dgm:cxn modelId="{A2DB2E97-342C-4DBD-A2C1-CCEF2F6DBD40}" type="presParOf" srcId="{5FC680C4-FDF9-4684-B85D-15FCD7725C60}" destId="{7FD128D9-3A86-4148-9361-03DFA8593522}" srcOrd="0" destOrd="0" presId="urn:microsoft.com/office/officeart/2008/layout/VerticalCurvedList"/>
    <dgm:cxn modelId="{29E9572D-6CE6-4FD7-B187-C55689A61B57}" type="presParOf" srcId="{5FC680C4-FDF9-4684-B85D-15FCD7725C60}" destId="{469C6F78-E756-4429-B0D0-E6CA3FC4959A}" srcOrd="1" destOrd="0" presId="urn:microsoft.com/office/officeart/2008/layout/VerticalCurvedList"/>
    <dgm:cxn modelId="{1E177502-EC6F-4781-A4A4-5A380F874703}" type="presParOf" srcId="{5FC680C4-FDF9-4684-B85D-15FCD7725C60}" destId="{5F3FEE38-82F8-4FB7-982B-C0EF0ACC4A48}" srcOrd="2" destOrd="0" presId="urn:microsoft.com/office/officeart/2008/layout/VerticalCurvedList"/>
    <dgm:cxn modelId="{0860A729-BED3-4FA3-A1C1-713E0FFE91EF}" type="presParOf" srcId="{5FC680C4-FDF9-4684-B85D-15FCD7725C60}" destId="{D683B8F8-EF19-48F9-83F0-7C1C3D58ADC3}" srcOrd="3" destOrd="0" presId="urn:microsoft.com/office/officeart/2008/layout/VerticalCurvedList"/>
    <dgm:cxn modelId="{B2F972F2-BBBF-4342-8BB2-1E56D0D0841A}" type="presParOf" srcId="{8BBFF4B0-C5A7-4895-81B8-21890348E210}" destId="{C4D847B3-C834-4EC9-9CC1-02B60A89E019}" srcOrd="1" destOrd="0" presId="urn:microsoft.com/office/officeart/2008/layout/VerticalCurvedList"/>
    <dgm:cxn modelId="{56650CDE-EA6B-4F95-AE0E-9C6C49A942B3}" type="presParOf" srcId="{8BBFF4B0-C5A7-4895-81B8-21890348E210}" destId="{06E11902-FD8F-4BA1-8A8E-7FC5142D27BD}" srcOrd="2" destOrd="0" presId="urn:microsoft.com/office/officeart/2008/layout/VerticalCurvedList"/>
    <dgm:cxn modelId="{1AF94C6E-EA58-495E-9776-BBD767754A99}" type="presParOf" srcId="{06E11902-FD8F-4BA1-8A8E-7FC5142D27BD}" destId="{2E0E102E-33C8-43D3-A55A-9CC54D93B782}" srcOrd="0" destOrd="0" presId="urn:microsoft.com/office/officeart/2008/layout/VerticalCurvedList"/>
    <dgm:cxn modelId="{27E90D1D-E9B1-4485-B8E7-2E52FD00E531}" type="presParOf" srcId="{8BBFF4B0-C5A7-4895-81B8-21890348E210}" destId="{413B42AB-A09B-46C8-B88D-C3A16F830180}" srcOrd="3" destOrd="0" presId="urn:microsoft.com/office/officeart/2008/layout/VerticalCurvedList"/>
    <dgm:cxn modelId="{56A41B2F-0C0E-4081-BFF4-BBFD76CFD7D1}" type="presParOf" srcId="{8BBFF4B0-C5A7-4895-81B8-21890348E210}" destId="{50E07923-E714-40CE-A2B2-0AF07C2D6FA3}" srcOrd="4" destOrd="0" presId="urn:microsoft.com/office/officeart/2008/layout/VerticalCurvedList"/>
    <dgm:cxn modelId="{A7F3F682-277E-4729-B951-6E9DDC5421EF}" type="presParOf" srcId="{50E07923-E714-40CE-A2B2-0AF07C2D6FA3}" destId="{FAFF9AA4-7F68-4009-BE43-99138E8F61B8}" srcOrd="0" destOrd="0" presId="urn:microsoft.com/office/officeart/2008/layout/VerticalCurvedList"/>
    <dgm:cxn modelId="{BBE0852F-7B07-4325-A822-2999F518F9A6}" type="presParOf" srcId="{8BBFF4B0-C5A7-4895-81B8-21890348E210}" destId="{368CB779-6C20-4347-9880-76A4529560AF}" srcOrd="5" destOrd="0" presId="urn:microsoft.com/office/officeart/2008/layout/VerticalCurvedList"/>
    <dgm:cxn modelId="{94DD6EC5-D39A-494C-A1BA-2614EF5B8294}" type="presParOf" srcId="{8BBFF4B0-C5A7-4895-81B8-21890348E210}" destId="{85A91D0A-3B05-4EEA-9322-5F91D0B46E49}" srcOrd="6" destOrd="0" presId="urn:microsoft.com/office/officeart/2008/layout/VerticalCurvedList"/>
    <dgm:cxn modelId="{9DB0D6B3-B0A1-46B1-AAF8-B0CB60406E40}" type="presParOf" srcId="{85A91D0A-3B05-4EEA-9322-5F91D0B46E49}" destId="{02F0FAB5-7AD3-44D9-9981-058A0513A1AC}" srcOrd="0" destOrd="0" presId="urn:microsoft.com/office/officeart/2008/layout/VerticalCurvedList"/>
    <dgm:cxn modelId="{07A226E7-9237-40DE-96B3-434AA144B1F6}" type="presParOf" srcId="{8BBFF4B0-C5A7-4895-81B8-21890348E210}" destId="{D39390C2-CEAC-4D53-A793-988228E6DC33}" srcOrd="7" destOrd="0" presId="urn:microsoft.com/office/officeart/2008/layout/VerticalCurvedList"/>
    <dgm:cxn modelId="{BF0E4EDB-8FE0-4BEF-8DA4-FF74BC2B7C8C}" type="presParOf" srcId="{8BBFF4B0-C5A7-4895-81B8-21890348E210}" destId="{70C86F76-26FE-4D09-B671-2D5719773AF7}" srcOrd="8" destOrd="0" presId="urn:microsoft.com/office/officeart/2008/layout/VerticalCurvedList"/>
    <dgm:cxn modelId="{1DCE0F26-943B-40E1-B83A-01B7C275314C}" type="presParOf" srcId="{70C86F76-26FE-4D09-B671-2D5719773AF7}" destId="{A9A46B31-A5CB-4BA9-800D-EB8B9B5E9169}" srcOrd="0" destOrd="0" presId="urn:microsoft.com/office/officeart/2008/layout/VerticalCurvedList"/>
    <dgm:cxn modelId="{3B1C28D4-9388-4152-9EDC-E031CA33D1D6}" type="presParOf" srcId="{8BBFF4B0-C5A7-4895-81B8-21890348E210}" destId="{4DC47948-990A-49E7-8228-4C6F693F4FA3}" srcOrd="9" destOrd="0" presId="urn:microsoft.com/office/officeart/2008/layout/VerticalCurvedList"/>
    <dgm:cxn modelId="{80A56B7A-343B-495D-8F43-9518503FC4B4}" type="presParOf" srcId="{8BBFF4B0-C5A7-4895-81B8-21890348E210}" destId="{1230EDF9-A853-49BD-9487-76060E2FAFA6}" srcOrd="10" destOrd="0" presId="urn:microsoft.com/office/officeart/2008/layout/VerticalCurvedList"/>
    <dgm:cxn modelId="{BA7F60FB-3A56-4EF7-BC92-677529A8AC28}" type="presParOf" srcId="{1230EDF9-A853-49BD-9487-76060E2FAFA6}" destId="{2BCE346B-1F9D-4140-8B85-B96573082A56}" srcOrd="0" destOrd="0" presId="urn:microsoft.com/office/officeart/2008/layout/VerticalCurvedList"/>
    <dgm:cxn modelId="{B28482E2-0739-4378-A0C0-66B52A21430C}" type="presParOf" srcId="{8BBFF4B0-C5A7-4895-81B8-21890348E210}" destId="{D00D1B6F-42A7-4E2C-BB1B-48EBD719412D}" srcOrd="11" destOrd="0" presId="urn:microsoft.com/office/officeart/2008/layout/VerticalCurvedList"/>
    <dgm:cxn modelId="{76E6B699-1136-4990-80B0-46041709921A}" type="presParOf" srcId="{8BBFF4B0-C5A7-4895-81B8-21890348E210}" destId="{0C114C66-EDD1-44B2-9E39-6D1D8895D153}" srcOrd="12" destOrd="0" presId="urn:microsoft.com/office/officeart/2008/layout/VerticalCurvedList"/>
    <dgm:cxn modelId="{371EA26A-831E-441B-BD5E-02EB69035393}" type="presParOf" srcId="{0C114C66-EDD1-44B2-9E39-6D1D8895D153}" destId="{3F11D622-BE77-4F55-A0B6-1D4C58839EC6}" srcOrd="0" destOrd="0" presId="urn:microsoft.com/office/officeart/2008/layout/VerticalCurvedList"/>
    <dgm:cxn modelId="{4CE19D23-D01C-4D1E-B9C9-185A393879A1}" type="presParOf" srcId="{8BBFF4B0-C5A7-4895-81B8-21890348E210}" destId="{E2325588-A318-4308-AA9B-A36C541C62EC}" srcOrd="13" destOrd="0" presId="urn:microsoft.com/office/officeart/2008/layout/VerticalCurvedList"/>
    <dgm:cxn modelId="{A29FC277-E23C-441B-90C6-CEBB55932E0D}" type="presParOf" srcId="{8BBFF4B0-C5A7-4895-81B8-21890348E210}" destId="{DC003017-B904-4FA3-AFC9-07F02DC6D1D5}" srcOrd="14" destOrd="0" presId="urn:microsoft.com/office/officeart/2008/layout/VerticalCurvedList"/>
    <dgm:cxn modelId="{4C19F885-0A0C-48DF-91DD-FD5371C83B29}" type="presParOf" srcId="{DC003017-B904-4FA3-AFC9-07F02DC6D1D5}" destId="{A2D55BB4-2A2F-4FC3-9218-668826C4B2D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C1293-EFD8-46D4-849C-EDA0B6E56B50}">
      <dsp:nvSpPr>
        <dsp:cNvPr id="0" name=""/>
        <dsp:cNvSpPr/>
      </dsp:nvSpPr>
      <dsp:spPr>
        <a:xfrm>
          <a:off x="-3581015" y="-550356"/>
          <a:ext cx="4269065" cy="4269065"/>
        </a:xfrm>
        <a:prstGeom prst="blockArc">
          <a:avLst>
            <a:gd name="adj1" fmla="val 18900000"/>
            <a:gd name="adj2" fmla="val 2700000"/>
            <a:gd name="adj3" fmla="val 506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28C3A-517C-4E18-8EE8-959B937F8938}">
      <dsp:nvSpPr>
        <dsp:cNvPr id="0" name=""/>
        <dsp:cNvSpPr/>
      </dsp:nvSpPr>
      <dsp:spPr>
        <a:xfrm>
          <a:off x="442449" y="316835"/>
          <a:ext cx="6141245" cy="63367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297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несбалансированность отраслевой структуры промышленности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449" y="316835"/>
        <a:ext cx="6141245" cy="633670"/>
      </dsp:txXfrm>
    </dsp:sp>
    <dsp:sp modelId="{16817838-24A0-4B66-B9E4-CBC430DF8F34}">
      <dsp:nvSpPr>
        <dsp:cNvPr id="0" name=""/>
        <dsp:cNvSpPr/>
      </dsp:nvSpPr>
      <dsp:spPr>
        <a:xfrm>
          <a:off x="76568" y="236850"/>
          <a:ext cx="792087" cy="792087"/>
        </a:xfrm>
        <a:prstGeom prst="ellipse">
          <a:avLst/>
        </a:prstGeom>
        <a:solidFill>
          <a:srgbClr val="CCFFCC"/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46EA694-0A56-44BF-B7D5-96C15E04DB0E}">
      <dsp:nvSpPr>
        <dsp:cNvPr id="0" name=""/>
        <dsp:cNvSpPr/>
      </dsp:nvSpPr>
      <dsp:spPr>
        <a:xfrm>
          <a:off x="672788" y="1267340"/>
          <a:ext cx="5910906" cy="633670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297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низкое качество институциональной среды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2788" y="1267340"/>
        <a:ext cx="5910906" cy="633670"/>
      </dsp:txXfrm>
    </dsp:sp>
    <dsp:sp modelId="{1FC32FC6-82DC-46F7-AA26-B5C0BC03E394}">
      <dsp:nvSpPr>
        <dsp:cNvPr id="0" name=""/>
        <dsp:cNvSpPr/>
      </dsp:nvSpPr>
      <dsp:spPr>
        <a:xfrm>
          <a:off x="276744" y="1188131"/>
          <a:ext cx="792087" cy="792087"/>
        </a:xfrm>
        <a:prstGeom prst="ellipse">
          <a:avLst/>
        </a:prstGeom>
        <a:solidFill>
          <a:srgbClr val="CCFFCC"/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6931BBB-2172-45C9-A996-D78BFD358D5E}">
      <dsp:nvSpPr>
        <dsp:cNvPr id="0" name=""/>
        <dsp:cNvSpPr/>
      </dsp:nvSpPr>
      <dsp:spPr>
        <a:xfrm>
          <a:off x="442449" y="2217846"/>
          <a:ext cx="6141245" cy="633670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2976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несбалансированность экономического развития территорий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449" y="2217846"/>
        <a:ext cx="6141245" cy="633670"/>
      </dsp:txXfrm>
    </dsp:sp>
    <dsp:sp modelId="{DBB7CD9C-9C75-46DB-8555-D1CC0416AD8E}">
      <dsp:nvSpPr>
        <dsp:cNvPr id="0" name=""/>
        <dsp:cNvSpPr/>
      </dsp:nvSpPr>
      <dsp:spPr>
        <a:xfrm>
          <a:off x="46405" y="2138637"/>
          <a:ext cx="792087" cy="792087"/>
        </a:xfrm>
        <a:prstGeom prst="ellipse">
          <a:avLst/>
        </a:prstGeom>
        <a:solidFill>
          <a:srgbClr val="CCFFCC"/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C1293-EFD8-46D4-849C-EDA0B6E56B50}">
      <dsp:nvSpPr>
        <dsp:cNvPr id="0" name=""/>
        <dsp:cNvSpPr/>
      </dsp:nvSpPr>
      <dsp:spPr>
        <a:xfrm>
          <a:off x="-1627581" y="-576062"/>
          <a:ext cx="609792" cy="6104124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928C3A-517C-4E18-8EE8-959B937F8938}">
      <dsp:nvSpPr>
        <dsp:cNvPr id="0" name=""/>
        <dsp:cNvSpPr/>
      </dsp:nvSpPr>
      <dsp:spPr>
        <a:xfrm>
          <a:off x="0" y="288036"/>
          <a:ext cx="8433294" cy="215436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5019" tIns="71120" rIns="71120" bIns="7112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обрабатывающие производства являются полюсом роста региональных экономик (коэффициент корреляции 0,7) 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88036"/>
        <a:ext cx="8433294" cy="2154365"/>
      </dsp:txXfrm>
    </dsp:sp>
    <dsp:sp modelId="{16817838-24A0-4B66-B9E4-CBC430DF8F34}">
      <dsp:nvSpPr>
        <dsp:cNvPr id="0" name=""/>
        <dsp:cNvSpPr/>
      </dsp:nvSpPr>
      <dsp:spPr>
        <a:xfrm>
          <a:off x="0" y="1213647"/>
          <a:ext cx="82498" cy="226514"/>
        </a:xfrm>
        <a:prstGeom prst="ellipse">
          <a:avLst/>
        </a:prstGeom>
        <a:solidFill>
          <a:srgbClr val="CCFFCC"/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46EA694-0A56-44BF-B7D5-96C15E04DB0E}">
      <dsp:nvSpPr>
        <dsp:cNvPr id="0" name=""/>
        <dsp:cNvSpPr/>
      </dsp:nvSpPr>
      <dsp:spPr>
        <a:xfrm>
          <a:off x="0" y="2736304"/>
          <a:ext cx="8424909" cy="1838457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45019" tIns="71120" rIns="71120" bIns="7112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отсутствие необходимого уровня взаимосвязи развития добывающих и обрабатывающих производств (коэффициент корреляции -0,14) 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36304"/>
        <a:ext cx="8424909" cy="1838457"/>
      </dsp:txXfrm>
    </dsp:sp>
    <dsp:sp modelId="{1FC32FC6-82DC-46F7-AA26-B5C0BC03E394}">
      <dsp:nvSpPr>
        <dsp:cNvPr id="0" name=""/>
        <dsp:cNvSpPr/>
      </dsp:nvSpPr>
      <dsp:spPr>
        <a:xfrm flipH="1">
          <a:off x="68071" y="3662150"/>
          <a:ext cx="188844" cy="82268"/>
        </a:xfrm>
        <a:prstGeom prst="ellipse">
          <a:avLst/>
        </a:prstGeom>
        <a:solidFill>
          <a:srgbClr val="CCFFCC"/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91118-8697-4FDB-B4AD-53F1A4A3CC37}">
      <dsp:nvSpPr>
        <dsp:cNvPr id="0" name=""/>
        <dsp:cNvSpPr/>
      </dsp:nvSpPr>
      <dsp:spPr>
        <a:xfrm>
          <a:off x="1864006" y="0"/>
          <a:ext cx="4992974" cy="1733994"/>
        </a:xfrm>
        <a:prstGeom prst="ellipse">
          <a:avLst/>
        </a:prstGeom>
        <a:solidFill>
          <a:srgbClr val="FFCC00">
            <a:alpha val="40000"/>
          </a:srgb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5D923F-BB84-402F-B71A-33023DB237E8}">
      <dsp:nvSpPr>
        <dsp:cNvPr id="0" name=""/>
        <dsp:cNvSpPr/>
      </dsp:nvSpPr>
      <dsp:spPr>
        <a:xfrm>
          <a:off x="3980234" y="3240338"/>
          <a:ext cx="967630" cy="619283"/>
        </a:xfrm>
        <a:prstGeom prst="downArrow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  <dsp:sp modelId="{736ABFBB-01F1-4F6B-955A-48498FF74F84}">
      <dsp:nvSpPr>
        <dsp:cNvPr id="0" name=""/>
        <dsp:cNvSpPr/>
      </dsp:nvSpPr>
      <dsp:spPr>
        <a:xfrm>
          <a:off x="2864416" y="3888410"/>
          <a:ext cx="3327829" cy="421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КЛАСТЕР</a:t>
          </a:r>
          <a:endParaRPr lang="ru-RU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64416" y="3888410"/>
        <a:ext cx="3327829" cy="421105"/>
      </dsp:txXfrm>
    </dsp:sp>
    <dsp:sp modelId="{58628C3D-2A5B-4884-B454-6465170F5A9C}">
      <dsp:nvSpPr>
        <dsp:cNvPr id="0" name=""/>
        <dsp:cNvSpPr/>
      </dsp:nvSpPr>
      <dsp:spPr>
        <a:xfrm>
          <a:off x="904647" y="110906"/>
          <a:ext cx="6943780" cy="3129426"/>
        </a:xfrm>
        <a:prstGeom prst="funnel">
          <a:avLst/>
        </a:prstGeom>
        <a:solidFill>
          <a:srgbClr val="66FF66">
            <a:alpha val="40000"/>
          </a:srgb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C6F78-E756-4429-B0D0-E6CA3FC4959A}">
      <dsp:nvSpPr>
        <dsp:cNvPr id="0" name=""/>
        <dsp:cNvSpPr/>
      </dsp:nvSpPr>
      <dsp:spPr>
        <a:xfrm>
          <a:off x="-5746256" y="-880051"/>
          <a:ext cx="6845287" cy="6845287"/>
        </a:xfrm>
        <a:prstGeom prst="blockArc">
          <a:avLst>
            <a:gd name="adj1" fmla="val 18900000"/>
            <a:gd name="adj2" fmla="val 2700000"/>
            <a:gd name="adj3" fmla="val 316"/>
          </a:avLst>
        </a:pr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847B3-C834-4EC9-9CC1-02B60A89E019}">
      <dsp:nvSpPr>
        <dsp:cNvPr id="0" name=""/>
        <dsp:cNvSpPr/>
      </dsp:nvSpPr>
      <dsp:spPr>
        <a:xfrm>
          <a:off x="356725" y="231172"/>
          <a:ext cx="7819795" cy="462141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2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условий для привлечения взаимных инвестиций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725" y="231172"/>
        <a:ext cx="7819795" cy="462141"/>
      </dsp:txXfrm>
    </dsp:sp>
    <dsp:sp modelId="{2E0E102E-33C8-43D3-A55A-9CC54D93B782}">
      <dsp:nvSpPr>
        <dsp:cNvPr id="0" name=""/>
        <dsp:cNvSpPr/>
      </dsp:nvSpPr>
      <dsp:spPr>
        <a:xfrm>
          <a:off x="67887" y="173404"/>
          <a:ext cx="577676" cy="577676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B42AB-A09B-46C8-B88D-C3A16F830180}">
      <dsp:nvSpPr>
        <dsp:cNvPr id="0" name=""/>
        <dsp:cNvSpPr/>
      </dsp:nvSpPr>
      <dsp:spPr>
        <a:xfrm>
          <a:off x="775236" y="924791"/>
          <a:ext cx="7401284" cy="462141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2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реализация совместных инвестиционных проектов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236" y="924791"/>
        <a:ext cx="7401284" cy="462141"/>
      </dsp:txXfrm>
    </dsp:sp>
    <dsp:sp modelId="{FAFF9AA4-7F68-4009-BE43-99138E8F61B8}">
      <dsp:nvSpPr>
        <dsp:cNvPr id="0" name=""/>
        <dsp:cNvSpPr/>
      </dsp:nvSpPr>
      <dsp:spPr>
        <a:xfrm>
          <a:off x="486397" y="867023"/>
          <a:ext cx="577676" cy="577676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8CB779-6C20-4347-9880-76A4529560AF}">
      <dsp:nvSpPr>
        <dsp:cNvPr id="0" name=""/>
        <dsp:cNvSpPr/>
      </dsp:nvSpPr>
      <dsp:spPr>
        <a:xfrm>
          <a:off x="1004578" y="1617902"/>
          <a:ext cx="7171942" cy="462141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2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организация ярмарок, выставок и конференций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4578" y="1617902"/>
        <a:ext cx="7171942" cy="462141"/>
      </dsp:txXfrm>
    </dsp:sp>
    <dsp:sp modelId="{02F0FAB5-7AD3-44D9-9981-058A0513A1AC}">
      <dsp:nvSpPr>
        <dsp:cNvPr id="0" name=""/>
        <dsp:cNvSpPr/>
      </dsp:nvSpPr>
      <dsp:spPr>
        <a:xfrm>
          <a:off x="715739" y="1560134"/>
          <a:ext cx="577676" cy="577676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9390C2-CEAC-4D53-A793-988228E6DC33}">
      <dsp:nvSpPr>
        <dsp:cNvPr id="0" name=""/>
        <dsp:cNvSpPr/>
      </dsp:nvSpPr>
      <dsp:spPr>
        <a:xfrm>
          <a:off x="1077804" y="2311521"/>
          <a:ext cx="7098716" cy="462141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2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развитие межрегиональной транспортной инфраструктуры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7804" y="2311521"/>
        <a:ext cx="7098716" cy="462141"/>
      </dsp:txXfrm>
    </dsp:sp>
    <dsp:sp modelId="{A9A46B31-A5CB-4BA9-800D-EB8B9B5E9169}">
      <dsp:nvSpPr>
        <dsp:cNvPr id="0" name=""/>
        <dsp:cNvSpPr/>
      </dsp:nvSpPr>
      <dsp:spPr>
        <a:xfrm>
          <a:off x="788966" y="2253753"/>
          <a:ext cx="577676" cy="577676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47948-990A-49E7-8228-4C6F693F4FA3}">
      <dsp:nvSpPr>
        <dsp:cNvPr id="0" name=""/>
        <dsp:cNvSpPr/>
      </dsp:nvSpPr>
      <dsp:spPr>
        <a:xfrm>
          <a:off x="1004578" y="3005140"/>
          <a:ext cx="7171942" cy="462141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2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стимулирование участия предприятий в деятельности межрегиональных кластерных и отраслевых ассоциаций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4578" y="3005140"/>
        <a:ext cx="7171942" cy="462141"/>
      </dsp:txXfrm>
    </dsp:sp>
    <dsp:sp modelId="{2BCE346B-1F9D-4140-8B85-B96573082A56}">
      <dsp:nvSpPr>
        <dsp:cNvPr id="0" name=""/>
        <dsp:cNvSpPr/>
      </dsp:nvSpPr>
      <dsp:spPr>
        <a:xfrm>
          <a:off x="715739" y="2947372"/>
          <a:ext cx="577676" cy="577676"/>
        </a:xfrm>
        <a:prstGeom prst="ellips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D1B6F-42A7-4E2C-BB1B-48EBD719412D}">
      <dsp:nvSpPr>
        <dsp:cNvPr id="0" name=""/>
        <dsp:cNvSpPr/>
      </dsp:nvSpPr>
      <dsp:spPr>
        <a:xfrm>
          <a:off x="775236" y="3538162"/>
          <a:ext cx="7401284" cy="782317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2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создание благоприятной стимулирующей среды для ведения совместного бизнеса, принятие нормативно-правовых актов, влияющих на формирование этой среды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236" y="3538162"/>
        <a:ext cx="7401284" cy="782317"/>
      </dsp:txXfrm>
    </dsp:sp>
    <dsp:sp modelId="{3F11D622-BE77-4F55-A0B6-1D4C58839EC6}">
      <dsp:nvSpPr>
        <dsp:cNvPr id="0" name=""/>
        <dsp:cNvSpPr/>
      </dsp:nvSpPr>
      <dsp:spPr>
        <a:xfrm>
          <a:off x="486397" y="3640483"/>
          <a:ext cx="577676" cy="577676"/>
        </a:xfrm>
        <a:prstGeom prst="ellipse">
          <a:avLst/>
        </a:prstGeom>
        <a:solidFill>
          <a:srgbClr val="336600"/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325588-A318-4308-AA9B-A36C541C62EC}">
      <dsp:nvSpPr>
        <dsp:cNvPr id="0" name=""/>
        <dsp:cNvSpPr/>
      </dsp:nvSpPr>
      <dsp:spPr>
        <a:xfrm>
          <a:off x="356725" y="4391870"/>
          <a:ext cx="7819795" cy="462141"/>
        </a:xfrm>
        <a:prstGeom prst="rect">
          <a:avLst/>
        </a:prstGeom>
        <a:solidFill>
          <a:srgbClr val="FFFF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682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сотрудничество в области энергетики, транспорта, связи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725" y="4391870"/>
        <a:ext cx="7819795" cy="462141"/>
      </dsp:txXfrm>
    </dsp:sp>
    <dsp:sp modelId="{A2D55BB4-2A2F-4FC3-9218-668826C4B2DF}">
      <dsp:nvSpPr>
        <dsp:cNvPr id="0" name=""/>
        <dsp:cNvSpPr/>
      </dsp:nvSpPr>
      <dsp:spPr>
        <a:xfrm>
          <a:off x="67887" y="4334102"/>
          <a:ext cx="577676" cy="577676"/>
        </a:xfrm>
        <a:prstGeom prst="ellipse">
          <a:avLst/>
        </a:prstGeom>
        <a:solidFill>
          <a:srgbClr val="003300"/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0FC57-EA61-44FD-AD4F-10AA4A9A4273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6AAEB-767A-4AE5-AC11-696147CAF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3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6AAEB-767A-4AE5-AC11-696147CAF82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367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6AAEB-767A-4AE5-AC11-696147CAF82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82907-3BFA-45D4-A49F-E79468F6C6BB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73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C6DFF-C1DF-4909-85E6-1AF1604AB488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356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1211F-5578-4060-86A9-1824088026C8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471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6C436-2F57-4DA4-A303-00681E4F372C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79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CEB9D-9511-4BB7-B126-DEDAA05F9444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7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3529-AB24-4BBD-8C9D-CCB2663214D7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984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670E7-9009-4F3F-9CA2-665E57424D30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76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12F84-403C-4F3F-8A1C-A74BCF0EDB42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11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F9F7F-901B-4218-AF18-76E73B772C85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90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8CBB5-D26B-4EAB-BEEB-08ABDC98C329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106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F8087-9B79-418D-A813-C1828B56D99C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79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82907-3BFA-45D4-A49F-E79468F6C6BB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441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C6DFF-C1DF-4909-85E6-1AF1604AB488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072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1211F-5578-4060-86A9-1824088026C8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902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6C436-2F57-4DA4-A303-00681E4F372C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005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CEB9D-9511-4BB7-B126-DEDAA05F9444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290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23529-AB24-4BBD-8C9D-CCB2663214D7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8032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670E7-9009-4F3F-9CA2-665E57424D30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73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12F84-403C-4F3F-8A1C-A74BCF0EDB42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029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F9F7F-901B-4218-AF18-76E73B772C85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7649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8CBB5-D26B-4EAB-BEEB-08ABDC98C329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730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F8087-9B79-418D-A813-C1828B56D99C}" type="slidenum">
              <a:rPr lang="ru-RU" alt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1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C85F56-40F1-4CAE-BC94-055421FAC640}" type="slidenum">
              <a:rPr lang="ru-RU" alt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6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C85F56-40F1-4CAE-BC94-055421FAC640}" type="slidenum">
              <a:rPr lang="ru-RU" alt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28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988840"/>
            <a:ext cx="9144000" cy="216088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ПЕРСПЕКТИВЫ РАЗВИТИЯ ЭКОНОМИКИ РЕГИОНОВ СЕВЕРО-ЗАПАДНОГО ФЕДЕРАЛЬНОГО ОКРУГА</a:t>
            </a:r>
            <a:r>
              <a:rPr lang="ru-RU" altLang="ru-RU" sz="4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Прямоугольник 3"/>
          <p:cNvSpPr>
            <a:spLocks noChangeArrowheads="1"/>
          </p:cNvSpPr>
          <p:nvPr/>
        </p:nvSpPr>
        <p:spPr bwMode="auto">
          <a:xfrm>
            <a:off x="1322387" y="200024"/>
            <a:ext cx="77866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200" b="1" dirty="0" smtClean="0">
                <a:solidFill>
                  <a:prstClr val="black"/>
                </a:solidFill>
                <a:latin typeface="Times New Roman" pitchFamily="18" charset="0"/>
              </a:rPr>
              <a:t>ФГБОУ ВПО «Псковский государственный университет»</a:t>
            </a:r>
          </a:p>
        </p:txBody>
      </p:sp>
      <p:pic>
        <p:nvPicPr>
          <p:cNvPr id="205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24" y="0"/>
            <a:ext cx="15319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63688" y="3717032"/>
            <a:ext cx="7235825" cy="2808312"/>
          </a:xfrm>
        </p:spPr>
        <p:txBody>
          <a:bodyPr/>
          <a:lstStyle/>
          <a:p>
            <a:pPr marL="0" indent="0" algn="r" eaLnBrk="1" hangingPunct="1">
              <a:buFontTx/>
              <a:buNone/>
            </a:pPr>
            <a:endParaRPr lang="ru-RU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spcBef>
                <a:spcPts val="0"/>
              </a:spcBef>
              <a:buFontTx/>
              <a:buNone/>
            </a:pP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г. Псков, Псковский государственный университет</a:t>
            </a:r>
          </a:p>
          <a:p>
            <a:pPr marL="0" indent="0" algn="r" eaLnBrk="1" hangingPunct="1">
              <a:spcBef>
                <a:spcPts val="0"/>
              </a:spcBef>
              <a:buFontTx/>
              <a:buNone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М.А. Николаев,</a:t>
            </a:r>
          </a:p>
          <a:p>
            <a:pPr marL="0" indent="0" algn="r" eaLnBrk="1" hangingPunct="1">
              <a:spcBef>
                <a:spcPts val="0"/>
              </a:spcBef>
              <a:buFontTx/>
              <a:buNone/>
            </a:pPr>
            <a:r>
              <a:rPr lang="ru-RU" altLang="ru-RU" sz="2000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екан финансово-экономического факультета,</a:t>
            </a:r>
          </a:p>
          <a:p>
            <a:pPr marL="0" indent="0" algn="r" eaLnBrk="1" hangingPunct="1">
              <a:spcBef>
                <a:spcPts val="0"/>
              </a:spcBef>
              <a:buFontTx/>
              <a:buNone/>
            </a:pPr>
            <a:r>
              <a:rPr lang="ru-RU" altLang="ru-RU" sz="2000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.э.н., профессор</a:t>
            </a:r>
          </a:p>
          <a:p>
            <a:pPr marL="0" indent="0" algn="r" eaLnBrk="1" hangingPunct="1">
              <a:spcBef>
                <a:spcPts val="0"/>
              </a:spcBef>
              <a:buFontTx/>
              <a:buNone/>
            </a:pPr>
            <a:endParaRPr lang="ru-RU" alt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spcBef>
                <a:spcPts val="0"/>
              </a:spcBef>
              <a:buFontTx/>
              <a:buNone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М.Ю. Махотаева,</a:t>
            </a:r>
          </a:p>
          <a:p>
            <a:pPr marL="0" lvl="0" indent="0" algn="r" eaLnBrk="1" hangingPunct="1">
              <a:spcBef>
                <a:spcPts val="0"/>
              </a:spcBef>
              <a:buNone/>
            </a:pPr>
            <a:r>
              <a:rPr lang="ru-RU" alt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проректор по учебной работе и международной </a:t>
            </a:r>
            <a:r>
              <a:rPr lang="ru-RU" altLang="ru-RU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деятельности,</a:t>
            </a:r>
          </a:p>
          <a:p>
            <a:pPr marL="0" lvl="0" indent="0" algn="r" eaLnBrk="1" hangingPunct="1">
              <a:spcBef>
                <a:spcPts val="0"/>
              </a:spcBef>
              <a:buNone/>
            </a:pPr>
            <a:r>
              <a:rPr lang="ru-RU" alt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altLang="ru-RU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.э.н., профессор</a:t>
            </a:r>
            <a:endParaRPr lang="ru-RU" altLang="ru-RU" sz="20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buFontTx/>
              <a:buNone/>
            </a:pPr>
            <a:endParaRPr lang="ru-RU" alt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buFontTx/>
              <a:buNone/>
            </a:pPr>
            <a:r>
              <a:rPr lang="ru-RU" alt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19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промышленной политики на федеральном и региональном уровнях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5314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619672" y="980728"/>
            <a:ext cx="5904656" cy="5760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МЕЖРЕГИОНАЛЬНОЙ КООПЕРАЦИИ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449125"/>
              </p:ext>
            </p:extLst>
          </p:nvPr>
        </p:nvGraphicFramePr>
        <p:xfrm>
          <a:off x="899592" y="1628800"/>
          <a:ext cx="8244408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504" y="2420888"/>
            <a:ext cx="792088" cy="3384376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РАЗВИТИЯ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6" idx="1"/>
          </p:cNvCxnSpPr>
          <p:nvPr/>
        </p:nvCxnSpPr>
        <p:spPr>
          <a:xfrm flipV="1">
            <a:off x="899592" y="2060848"/>
            <a:ext cx="360040" cy="21105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3"/>
          </p:cNvCxnSpPr>
          <p:nvPr/>
        </p:nvCxnSpPr>
        <p:spPr>
          <a:xfrm flipV="1">
            <a:off x="899592" y="2708920"/>
            <a:ext cx="792088" cy="14041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1"/>
          </p:cNvCxnSpPr>
          <p:nvPr/>
        </p:nvCxnSpPr>
        <p:spPr>
          <a:xfrm flipV="1">
            <a:off x="899592" y="3447002"/>
            <a:ext cx="1080120" cy="7243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1"/>
          </p:cNvCxnSpPr>
          <p:nvPr/>
        </p:nvCxnSpPr>
        <p:spPr>
          <a:xfrm>
            <a:off x="899592" y="417139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1"/>
          </p:cNvCxnSpPr>
          <p:nvPr/>
        </p:nvCxnSpPr>
        <p:spPr>
          <a:xfrm>
            <a:off x="899592" y="4171392"/>
            <a:ext cx="1008112" cy="7449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6" idx="1"/>
          </p:cNvCxnSpPr>
          <p:nvPr/>
        </p:nvCxnSpPr>
        <p:spPr>
          <a:xfrm>
            <a:off x="899592" y="4171392"/>
            <a:ext cx="792088" cy="14898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1"/>
          </p:cNvCxnSpPr>
          <p:nvPr/>
        </p:nvCxnSpPr>
        <p:spPr>
          <a:xfrm>
            <a:off x="899592" y="4171392"/>
            <a:ext cx="360040" cy="22099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9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экономики СЗФО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 rot="5400000">
            <a:off x="1829352" y="-639452"/>
            <a:ext cx="936104" cy="4032448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 ТЕНДЕНЦИИ РАЗВИТИЯ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941" y="1988840"/>
            <a:ext cx="3384376" cy="11016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высокий уровень дифференциации показателей ВРП и индекса промышленного производства регионов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6047" y="3226325"/>
            <a:ext cx="3384376" cy="10464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негативная динамика ведущей отрасли специализации – обрабатывающей промышленности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43295" y="2424177"/>
            <a:ext cx="0" cy="369699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43295" y="2424177"/>
            <a:ext cx="36757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00947" y="3671494"/>
            <a:ext cx="32968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Правая фигурная скобка 15"/>
          <p:cNvSpPr/>
          <p:nvPr/>
        </p:nvSpPr>
        <p:spPr>
          <a:xfrm>
            <a:off x="3851920" y="1988840"/>
            <a:ext cx="576263" cy="3923659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бъект 6"/>
          <p:cNvSpPr txBox="1">
            <a:spLocks/>
          </p:cNvSpPr>
          <p:nvPr/>
        </p:nvSpPr>
        <p:spPr bwMode="auto">
          <a:xfrm rot="5400000">
            <a:off x="6019942" y="1363024"/>
            <a:ext cx="936104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кластеров</a:t>
            </a:r>
            <a:endParaRPr lang="ru-RU" sz="2800" b="1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0633" y="4468231"/>
            <a:ext cx="3369790" cy="9707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взаимодействия добывающих и обрабатывающих отраслей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43295" y="5912498"/>
            <a:ext cx="2873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20030" y="5597943"/>
            <a:ext cx="3384376" cy="8553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межрегионального взаимодействия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28709" y="5912498"/>
            <a:ext cx="2873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05444" y="5597943"/>
            <a:ext cx="3384376" cy="8553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межрегионального взаимодействия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238239" y="5912498"/>
            <a:ext cx="381791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614974" y="5597944"/>
            <a:ext cx="3384376" cy="8553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межрегионального взаимодействия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238239" y="4916558"/>
            <a:ext cx="2873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Объект 6"/>
          <p:cNvSpPr txBox="1">
            <a:spLocks/>
          </p:cNvSpPr>
          <p:nvPr/>
        </p:nvSpPr>
        <p:spPr bwMode="auto">
          <a:xfrm rot="5400000">
            <a:off x="5976156" y="-639452"/>
            <a:ext cx="936104" cy="4032448"/>
          </a:xfrm>
          <a:prstGeom prst="rect">
            <a:avLst/>
          </a:prstGeo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улучшения экономической динамики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Объект 6"/>
          <p:cNvSpPr txBox="1">
            <a:spLocks/>
          </p:cNvSpPr>
          <p:nvPr/>
        </p:nvSpPr>
        <p:spPr bwMode="auto">
          <a:xfrm rot="5400000">
            <a:off x="5867208" y="2743988"/>
            <a:ext cx="1154000" cy="3816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 межрегионального взаимодействия</a:t>
            </a:r>
            <a:endParaRPr lang="ru-RU" sz="2400" b="1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420938"/>
            <a:ext cx="830136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8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altLang="ru-RU" sz="8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8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67953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7606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экономического развития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822195"/>
              </p:ext>
            </p:extLst>
          </p:nvPr>
        </p:nvGraphicFramePr>
        <p:xfrm>
          <a:off x="2339752" y="836712"/>
          <a:ext cx="662473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0687" y="980728"/>
            <a:ext cx="782350" cy="3095997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353037" y="1412776"/>
            <a:ext cx="1490771" cy="111595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353037" y="2420888"/>
            <a:ext cx="1634787" cy="107838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364291" y="2539071"/>
            <a:ext cx="1479517" cy="93610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835696" y="4293096"/>
            <a:ext cx="2592288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12160" y="4293096"/>
            <a:ext cx="2592288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835696" y="5085184"/>
            <a:ext cx="2592288" cy="14401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егионы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Северо-Западного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федерального округа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12160" y="5085184"/>
            <a:ext cx="2592288" cy="14401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динамика социально-экономических процессов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регионов Северо-Западного федерального округа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48" y="-72008"/>
            <a:ext cx="9108504" cy="69269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ВРП в субъектах Федерации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643788"/>
              </p:ext>
            </p:extLst>
          </p:nvPr>
        </p:nvGraphicFramePr>
        <p:xfrm>
          <a:off x="323528" y="749038"/>
          <a:ext cx="8496944" cy="3169920"/>
        </p:xfrm>
        <a:graphic>
          <a:graphicData uri="http://schemas.openxmlformats.org/drawingml/2006/table">
            <a:tbl>
              <a:tblPr firstRow="1" firstCol="1" bandRow="1"/>
              <a:tblGrid>
                <a:gridCol w="5451426"/>
                <a:gridCol w="3045518"/>
              </a:tblGrid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2000-2013 гг.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ВРП по субъектам 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СЗФО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Карелия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Коми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Вологодская область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Калининградская область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Ленинградская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Новгородская область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Псковская область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Санкт-Петербург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571394" y="4149080"/>
            <a:ext cx="396044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Индекс роста ВРП по субъектам РФ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642732"/>
              </p:ext>
            </p:extLst>
          </p:nvPr>
        </p:nvGraphicFramePr>
        <p:xfrm>
          <a:off x="333669" y="4581128"/>
          <a:ext cx="8496944" cy="1463040"/>
        </p:xfrm>
        <a:graphic>
          <a:graphicData uri="http://schemas.openxmlformats.org/drawingml/2006/table">
            <a:tbl>
              <a:tblPr firstRow="1" firstCol="1" bandRow="1"/>
              <a:tblGrid>
                <a:gridCol w="3068758"/>
                <a:gridCol w="542818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роста ВРП, 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Субъекты РФ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гр. &gt;203,9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Калининградская область Ленинградская область Архангельская область Санкт-Петербург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гр. &lt;203,9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Карелия Республика Коми Вологодская область Мурманская область Новгородская область Псковская область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459596" y="6199483"/>
            <a:ext cx="4245091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Группировка регионов по индексу роста ВРП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-171400"/>
            <a:ext cx="9001000" cy="792088"/>
          </a:xfrm>
        </p:spPr>
        <p:txBody>
          <a:bodyPr/>
          <a:lstStyle/>
          <a:p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отраслевой структуры экономики для РФ и СЗФО (1) 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044679"/>
              </p:ext>
            </p:extLst>
          </p:nvPr>
        </p:nvGraphicFramePr>
        <p:xfrm>
          <a:off x="71500" y="764704"/>
          <a:ext cx="9000999" cy="5526822"/>
        </p:xfrm>
        <a:graphic>
          <a:graphicData uri="http://schemas.openxmlformats.org/drawingml/2006/table">
            <a:tbl>
              <a:tblPr firstRow="1" firstCol="1" bandRow="1"/>
              <a:tblGrid>
                <a:gridCol w="3816423"/>
                <a:gridCol w="1584176"/>
                <a:gridCol w="1440160"/>
                <a:gridCol w="1080120"/>
                <a:gridCol w="1080120"/>
              </a:tblGrid>
              <a:tr h="2109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 из суммы субъектов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СЗФО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6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хозяйство, охота и лесное хозяйство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5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Рыболовство, рыбоводство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ископаемых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42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Обрабатывающие производства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</a:t>
                      </a: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15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и распределение электроэнергии, газа и воды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236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Оптовая и розничная торговля; ремонт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5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Гостиницы и рестораны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 и связь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Финансовая деятельность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09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 с недвижимым имуществом, аренды и предоставление услуг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  <a:endParaRPr lang="ru-RU" sz="12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2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6328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управление и обеспечение военной </a:t>
                      </a:r>
                      <a:r>
                        <a:rPr lang="ru-RU" sz="1400" b="1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сности; обязательное социальное обеспечение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2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2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10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 и предоставление социальных услуг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3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прочих коммунальных, социальных и персональных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</a:t>
                      </a:r>
                    </a:p>
                  </a:txBody>
                  <a:tcPr marL="49320" marR="493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20" marR="493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9532" y="6406481"/>
            <a:ext cx="8424936" cy="404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Отраслевая структура валовой добавленной стоимости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текущих основных ценах; в процентах к итогу)</a:t>
            </a:r>
            <a:endPara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3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sz="2000" dirty="0" smtClean="0"/>
              <a:t>Индекс производства по виду экономической деятельности «Обрабатывающие производства»</a:t>
            </a:r>
            <a:endParaRPr lang="ru-RU" sz="2000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992005"/>
              </p:ext>
            </p:extLst>
          </p:nvPr>
        </p:nvGraphicFramePr>
        <p:xfrm>
          <a:off x="179512" y="690833"/>
          <a:ext cx="8712968" cy="5696391"/>
        </p:xfrm>
        <a:graphic>
          <a:graphicData uri="http://schemas.openxmlformats.org/drawingml/2006/table">
            <a:tbl>
              <a:tblPr firstRow="1" firstCol="1" bandRow="1"/>
              <a:tblGrid>
                <a:gridCol w="2528717"/>
                <a:gridCol w="1516725"/>
                <a:gridCol w="1427166"/>
                <a:gridCol w="1717326"/>
                <a:gridCol w="1523034"/>
              </a:tblGrid>
              <a:tr h="674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2013 г.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2014 г.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(январь-июнь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2015-2012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48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8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СЗФО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Республика Карелия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88,0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Республика Коми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Архангельская область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68,3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Вологодская область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102,1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109,6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Калининградская область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Ленинградская область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91,4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Мурманская область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105,6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Новгородская область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123,7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Псковская область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 Санкт-Петербург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55576" y="6418854"/>
            <a:ext cx="7776864" cy="404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Индекс производства по виду экономической деятельности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«Обрабатывающие производства»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2008"/>
            <a:ext cx="9144000" cy="62068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Взаимосвязь динамики развития промышленности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136245"/>
              </p:ext>
            </p:extLst>
          </p:nvPr>
        </p:nvGraphicFramePr>
        <p:xfrm>
          <a:off x="159633" y="548680"/>
          <a:ext cx="8784978" cy="3865807"/>
        </p:xfrm>
        <a:graphic>
          <a:graphicData uri="http://schemas.openxmlformats.org/drawingml/2006/table">
            <a:tbl>
              <a:tblPr firstRow="1" firstCol="1" bandRow="1"/>
              <a:tblGrid>
                <a:gridCol w="2396143"/>
                <a:gridCol w="1728192"/>
                <a:gridCol w="1800200"/>
                <a:gridCol w="1638412"/>
                <a:gridCol w="1222031"/>
              </a:tblGrid>
              <a:tr h="66983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Промышленное производство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целом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Обрабатывающие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производства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Добыча полезных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ископаемых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Индекс роста ВРП, 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3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2000-2013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2000-2013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2000-2013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2000-2013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11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158,6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203,9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Республика Карелия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139,9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121,1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168,1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139,1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Республика Коми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155,0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220,5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153,1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Архангельская область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289,9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229,6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Вологодская область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159,6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Калининградская область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253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Ленинградская область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399,8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Мурманская область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3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Новгородская область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222,3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337,1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Псковская область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192,4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232,6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293,2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Санкт-Петербург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260,8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-19878" y="476672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763688" y="4371493"/>
            <a:ext cx="57606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промышленного производства по субъектам РФ</a:t>
            </a:r>
            <a:endPara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220544"/>
              </p:ext>
            </p:extLst>
          </p:nvPr>
        </p:nvGraphicFramePr>
        <p:xfrm>
          <a:off x="107503" y="4653135"/>
          <a:ext cx="8856984" cy="1873220"/>
        </p:xfrm>
        <a:graphic>
          <a:graphicData uri="http://schemas.openxmlformats.org/drawingml/2006/table">
            <a:tbl>
              <a:tblPr firstRow="1" firstCol="1" bandRow="1"/>
              <a:tblGrid>
                <a:gridCol w="2468340"/>
                <a:gridCol w="2468340"/>
                <a:gridCol w="2395742"/>
                <a:gridCol w="1524562"/>
              </a:tblGrid>
              <a:tr h="2311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ВРП, 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роста обрабатывающих производств, 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300,1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200.1 ÷ 300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200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462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гр. &gt;260,01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Калининградская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Ленинградская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Санкт-Петербург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гр. 170,01-260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гр. &lt;170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Новгородская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Вологодская Карелия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Мурманская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67544" y="6621084"/>
            <a:ext cx="8352928" cy="166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Группировка регионов по индексу роста обрабатывающих производств и ВРП </a:t>
            </a:r>
            <a:endPara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44834"/>
              </p:ext>
            </p:extLst>
          </p:nvPr>
        </p:nvGraphicFramePr>
        <p:xfrm>
          <a:off x="251520" y="836712"/>
          <a:ext cx="842493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714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направления развития промышленности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53455"/>
              </p:ext>
            </p:extLst>
          </p:nvPr>
        </p:nvGraphicFramePr>
        <p:xfrm>
          <a:off x="107950" y="620713"/>
          <a:ext cx="8928100" cy="6192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43808" y="1196752"/>
            <a:ext cx="3456384" cy="576064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Производители готовой продукции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64498" y="1916832"/>
            <a:ext cx="4248472" cy="7920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Поставщики сырья, комплектующих, специализированных производственных услуг</a:t>
            </a:r>
            <a:r>
              <a:rPr lang="ru-RU" dirty="0" smtClean="0"/>
              <a:t>, 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763572"/>
              </p:ext>
            </p:extLst>
          </p:nvPr>
        </p:nvGraphicFramePr>
        <p:xfrm>
          <a:off x="395536" y="5085184"/>
          <a:ext cx="8280920" cy="144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64296"/>
                <a:gridCol w="561662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Псковская область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топливный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кластер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производство оборудования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Новгородская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лесопромышленный и льняной кластеры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8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62068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Экономическое взаимодействие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регионов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СЗФО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(на примере обрабатывающей промышленности)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107438"/>
              </p:ext>
            </p:extLst>
          </p:nvPr>
        </p:nvGraphicFramePr>
        <p:xfrm>
          <a:off x="-2" y="1003847"/>
          <a:ext cx="9144002" cy="4176468"/>
        </p:xfrm>
        <a:graphic>
          <a:graphicData uri="http://schemas.openxmlformats.org/drawingml/2006/table">
            <a:tbl>
              <a:tblPr firstRow="1" firstCol="1" bandRow="1"/>
              <a:tblGrid>
                <a:gridCol w="1547666"/>
                <a:gridCol w="504056"/>
                <a:gridCol w="576064"/>
                <a:gridCol w="792088"/>
                <a:gridCol w="672046"/>
                <a:gridCol w="931064"/>
                <a:gridCol w="937677"/>
                <a:gridCol w="821294"/>
                <a:gridCol w="891389"/>
                <a:gridCol w="732684"/>
                <a:gridCol w="737974"/>
              </a:tblGrid>
              <a:tr h="899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Карелия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Коми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Архангельская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Вологодская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Калининградская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Ленинградская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Мурманская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Новгородская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Псковская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Санкт-Петербург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Карелия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0,60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0,69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Коми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0,60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0,59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Архангельская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Вологодская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0,63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Калининградская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Ленинградская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0,63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0,32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Мурманская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0,21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Новгородская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0,69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0,55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0,32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Псковская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0,46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0,21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Санкт-Петербург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0,24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0,27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0,53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0,38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0,48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0,05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0,54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0" y="729409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11560" y="5294008"/>
            <a:ext cx="8064896" cy="295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14300" algn="ctr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коэффициентов корреляции изменения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индексов </a:t>
            </a:r>
            <a:r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обрабатывающих производств</a:t>
            </a:r>
            <a:endParaRPr lang="ru-RU" sz="1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733256"/>
            <a:ext cx="8496944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Представленная </a:t>
            </a:r>
            <a:r>
              <a:rPr lang="ru-RU" sz="17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матрица коэффициентов корреляции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позволяет исследовать степень взаимосвязи развития обрабатывающих производств в регионах и на этой основе сделать вывод о системных свойствах экономического пространства Северо-Запада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3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922</Words>
  <Application>Microsoft Office PowerPoint</Application>
  <PresentationFormat>Экран (4:3)</PresentationFormat>
  <Paragraphs>461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Оформление по умолчанию</vt:lpstr>
      <vt:lpstr>1_Оформление по умолчанию</vt:lpstr>
      <vt:lpstr>ПЕРСПЕКТИВЫ РАЗВИТИЯ ЭКОНОМИКИ РЕГИОНОВ СЕВЕРО-ЗАПАДНОГО ФЕДЕРАЛЬНОГО ОКРУГА  </vt:lpstr>
      <vt:lpstr>Проблемы экономического развития</vt:lpstr>
      <vt:lpstr>Динамика ВРП в субъектах Федерации</vt:lpstr>
      <vt:lpstr>Динамика отраслевой структуры экономики для РФ и СЗФО (1) </vt:lpstr>
      <vt:lpstr>Индекс производства по виду экономической деятельности «Обрабатывающие производства»</vt:lpstr>
      <vt:lpstr>Взаимосвязь динамики развития промышленности</vt:lpstr>
      <vt:lpstr>Результаты</vt:lpstr>
      <vt:lpstr>Перспективы направления развития промышленности</vt:lpstr>
      <vt:lpstr>Экономическое взаимодействие регионов СЗФО (на примере обрабатывающей промышленности)</vt:lpstr>
      <vt:lpstr>Активизация промышленной политики на федеральном и региональном уровнях</vt:lpstr>
      <vt:lpstr>Развитие экономики СЗФО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РАЗВИТИЯ ЭКОНОМИКИ РЕГИОНОВ СЕВЕРО-ЗАПАДНОГО ФЕДЕРАЛЬНОГО ОКРУГА</dc:title>
  <dc:creator>помошник проректора м/н деятельности</dc:creator>
  <cp:lastModifiedBy>User</cp:lastModifiedBy>
  <cp:revision>32</cp:revision>
  <dcterms:created xsi:type="dcterms:W3CDTF">2015-10-07T06:35:08Z</dcterms:created>
  <dcterms:modified xsi:type="dcterms:W3CDTF">2015-10-09T05:36:34Z</dcterms:modified>
</cp:coreProperties>
</file>