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28" autoAdjust="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C649C-E9D5-4DE4-939C-821FA734C9EE}" type="doc">
      <dgm:prSet loTypeId="urn:microsoft.com/office/officeart/2005/8/layout/chevron1" loCatId="process" qsTypeId="urn:microsoft.com/office/officeart/2005/8/quickstyle/simple1#2" qsCatId="simple" csTypeId="urn:microsoft.com/office/officeart/2005/8/colors/accent1_2#2" csCatId="accent1" phldr="1"/>
      <dgm:spPr/>
    </dgm:pt>
    <dgm:pt modelId="{D08C9736-ACE1-467C-B56B-EFD07D73DC0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400" b="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Первичная профилактика</a:t>
          </a:r>
          <a:endParaRPr lang="ru-RU" sz="1400" b="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gm:t>
    </dgm:pt>
    <dgm:pt modelId="{97C2F86C-5F55-4E30-8E0E-232FE8CE05E5}" type="parTrans" cxnId="{1096C2DD-2B74-444F-B80D-36F3FAFCA20C}">
      <dgm:prSet/>
      <dgm:spPr/>
      <dgm:t>
        <a:bodyPr/>
        <a:lstStyle/>
        <a:p>
          <a:endParaRPr lang="ru-RU"/>
        </a:p>
      </dgm:t>
    </dgm:pt>
    <dgm:pt modelId="{F61A5D06-D97A-442E-964C-172D69EFF6A6}" type="sibTrans" cxnId="{1096C2DD-2B74-444F-B80D-36F3FAFCA20C}">
      <dgm:prSet/>
      <dgm:spPr/>
      <dgm:t>
        <a:bodyPr/>
        <a:lstStyle/>
        <a:p>
          <a:endParaRPr lang="ru-RU"/>
        </a:p>
      </dgm:t>
    </dgm:pt>
    <dgm:pt modelId="{6E253F84-85AD-4905-B8FD-334CA63DA0CB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400" b="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Диагностика патологии</a:t>
          </a:r>
          <a:endParaRPr lang="ru-RU" sz="1400" b="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gm:t>
    </dgm:pt>
    <dgm:pt modelId="{CA0152DB-BC9B-497D-BBD6-6642697BDB4E}" type="parTrans" cxnId="{247F5542-9472-4843-9FFD-B0DF0994DD11}">
      <dgm:prSet/>
      <dgm:spPr/>
      <dgm:t>
        <a:bodyPr/>
        <a:lstStyle/>
        <a:p>
          <a:endParaRPr lang="ru-RU"/>
        </a:p>
      </dgm:t>
    </dgm:pt>
    <dgm:pt modelId="{C270B977-630B-408E-A76F-B2DBDA795D01}" type="sibTrans" cxnId="{247F5542-9472-4843-9FFD-B0DF0994DD11}">
      <dgm:prSet/>
      <dgm:spPr/>
      <dgm:t>
        <a:bodyPr/>
        <a:lstStyle/>
        <a:p>
          <a:endParaRPr lang="ru-RU"/>
        </a:p>
      </dgm:t>
    </dgm:pt>
    <dgm:pt modelId="{60742532-34D2-4BDB-B1AB-9ACDB70ACD74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400" b="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Лечение</a:t>
          </a:r>
          <a:endParaRPr lang="ru-RU" sz="1400" b="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gm:t>
    </dgm:pt>
    <dgm:pt modelId="{DE745F65-5E5F-443C-B1BE-DCA2D8026F7E}" type="parTrans" cxnId="{EE56F075-CB04-43CB-9494-6EFFBBCEE130}">
      <dgm:prSet/>
      <dgm:spPr/>
      <dgm:t>
        <a:bodyPr/>
        <a:lstStyle/>
        <a:p>
          <a:endParaRPr lang="ru-RU"/>
        </a:p>
      </dgm:t>
    </dgm:pt>
    <dgm:pt modelId="{09597BBE-8BAB-4876-8939-9D5C200D3A25}" type="sibTrans" cxnId="{EE56F075-CB04-43CB-9494-6EFFBBCEE130}">
      <dgm:prSet/>
      <dgm:spPr/>
      <dgm:t>
        <a:bodyPr/>
        <a:lstStyle/>
        <a:p>
          <a:endParaRPr lang="ru-RU"/>
        </a:p>
      </dgm:t>
    </dgm:pt>
    <dgm:pt modelId="{12A929FF-D0C4-45F0-B5B1-AC135A4EEFEB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400" b="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Реабилитация</a:t>
          </a:r>
          <a:endParaRPr lang="ru-RU" sz="1400" b="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gm:t>
    </dgm:pt>
    <dgm:pt modelId="{2483F996-AD18-4007-AC66-81AD312C01F3}" type="parTrans" cxnId="{CE459A5D-6BBF-4095-9532-2134305521A6}">
      <dgm:prSet/>
      <dgm:spPr/>
      <dgm:t>
        <a:bodyPr/>
        <a:lstStyle/>
        <a:p>
          <a:endParaRPr lang="ru-RU"/>
        </a:p>
      </dgm:t>
    </dgm:pt>
    <dgm:pt modelId="{68DF54EA-F94E-4CB7-BAE6-4F019522760F}" type="sibTrans" cxnId="{CE459A5D-6BBF-4095-9532-2134305521A6}">
      <dgm:prSet/>
      <dgm:spPr/>
      <dgm:t>
        <a:bodyPr/>
        <a:lstStyle/>
        <a:p>
          <a:endParaRPr lang="ru-RU"/>
        </a:p>
      </dgm:t>
    </dgm:pt>
    <dgm:pt modelId="{6EA5208C-7450-4706-B02F-53B9771EC70A}">
      <dgm:prSet phldrT="[Текст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ru-RU" sz="1400" b="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Поддержание биологического  статуса</a:t>
          </a:r>
          <a:endParaRPr lang="ru-RU" sz="1400" b="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gm:t>
    </dgm:pt>
    <dgm:pt modelId="{C771236A-816A-4B68-BF8B-A01A94C24FDE}" type="parTrans" cxnId="{7EA9EF72-B1C6-49B5-A479-23F3B1824F78}">
      <dgm:prSet/>
      <dgm:spPr/>
      <dgm:t>
        <a:bodyPr/>
        <a:lstStyle/>
        <a:p>
          <a:endParaRPr lang="ru-RU"/>
        </a:p>
      </dgm:t>
    </dgm:pt>
    <dgm:pt modelId="{B27BAAF0-EDA5-4A3B-BAE1-58C0CC0EFE71}" type="sibTrans" cxnId="{7EA9EF72-B1C6-49B5-A479-23F3B1824F78}">
      <dgm:prSet/>
      <dgm:spPr/>
      <dgm:t>
        <a:bodyPr/>
        <a:lstStyle/>
        <a:p>
          <a:endParaRPr lang="ru-RU"/>
        </a:p>
      </dgm:t>
    </dgm:pt>
    <dgm:pt modelId="{1E2E5C88-1EB2-488B-A325-45986D0A81B9}" type="pres">
      <dgm:prSet presAssocID="{01DC649C-E9D5-4DE4-939C-821FA734C9EE}" presName="Name0" presStyleCnt="0">
        <dgm:presLayoutVars>
          <dgm:dir/>
          <dgm:animLvl val="lvl"/>
          <dgm:resizeHandles val="exact"/>
        </dgm:presLayoutVars>
      </dgm:prSet>
      <dgm:spPr/>
    </dgm:pt>
    <dgm:pt modelId="{6D553840-47AB-4FA5-BC3F-39E457AB9A99}" type="pres">
      <dgm:prSet presAssocID="{6EA5208C-7450-4706-B02F-53B9771EC70A}" presName="parTxOnly" presStyleLbl="node1" presStyleIdx="0" presStyleCnt="5" custScaleX="128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975185-20C5-4294-AC4C-80548990F173}" type="pres">
      <dgm:prSet presAssocID="{B27BAAF0-EDA5-4A3B-BAE1-58C0CC0EFE71}" presName="parTxOnlySpace" presStyleCnt="0"/>
      <dgm:spPr/>
    </dgm:pt>
    <dgm:pt modelId="{54321E72-B7C3-42F4-B304-2C8788A09380}" type="pres">
      <dgm:prSet presAssocID="{D08C9736-ACE1-467C-B56B-EFD07D73DC0A}" presName="parTxOnly" presStyleLbl="node1" presStyleIdx="1" presStyleCnt="5" custScaleX="126421" custLinFactNeighborX="-864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0E46A-7CDD-476A-8775-7E90CE492CE3}" type="pres">
      <dgm:prSet presAssocID="{F61A5D06-D97A-442E-964C-172D69EFF6A6}" presName="parTxOnlySpace" presStyleCnt="0"/>
      <dgm:spPr/>
    </dgm:pt>
    <dgm:pt modelId="{13FD84CF-71E7-4E86-BB47-F37F631A4A5E}" type="pres">
      <dgm:prSet presAssocID="{6E253F84-85AD-4905-B8FD-334CA63DA0CB}" presName="parTxOnly" presStyleLbl="node1" presStyleIdx="2" presStyleCnt="5" custScaleX="108014" custLinFactNeighborX="-10301" custLinFactNeighborY="-25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2DD68-C1EF-44C7-9833-15DB9FB83E8E}" type="pres">
      <dgm:prSet presAssocID="{C270B977-630B-408E-A76F-B2DBDA795D01}" presName="parTxOnlySpace" presStyleCnt="0"/>
      <dgm:spPr/>
    </dgm:pt>
    <dgm:pt modelId="{18A6B11A-226B-4A51-8CDB-88F0B96D9F79}" type="pres">
      <dgm:prSet presAssocID="{60742532-34D2-4BDB-B1AB-9ACDB70ACD74}" presName="parTxOnly" presStyleLbl="node1" presStyleIdx="3" presStyleCnt="5" custLinFactNeighborX="-8817" custLinFactNeighborY="-25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1AD95-1515-4275-B8B3-D9EB449BFDA7}" type="pres">
      <dgm:prSet presAssocID="{09597BBE-8BAB-4876-8939-9D5C200D3A25}" presName="parTxOnlySpace" presStyleCnt="0"/>
      <dgm:spPr/>
    </dgm:pt>
    <dgm:pt modelId="{CEDE6228-BC80-4DBE-BB90-0D04C417E548}" type="pres">
      <dgm:prSet presAssocID="{12A929FF-D0C4-45F0-B5B1-AC135A4EEFEB}" presName="parTxOnly" presStyleLbl="node1" presStyleIdx="4" presStyleCnt="5" custScaleX="113632" custLinFactNeighborX="-146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459A5D-6BBF-4095-9532-2134305521A6}" srcId="{01DC649C-E9D5-4DE4-939C-821FA734C9EE}" destId="{12A929FF-D0C4-45F0-B5B1-AC135A4EEFEB}" srcOrd="4" destOrd="0" parTransId="{2483F996-AD18-4007-AC66-81AD312C01F3}" sibTransId="{68DF54EA-F94E-4CB7-BAE6-4F019522760F}"/>
    <dgm:cxn modelId="{1096C2DD-2B74-444F-B80D-36F3FAFCA20C}" srcId="{01DC649C-E9D5-4DE4-939C-821FA734C9EE}" destId="{D08C9736-ACE1-467C-B56B-EFD07D73DC0A}" srcOrd="1" destOrd="0" parTransId="{97C2F86C-5F55-4E30-8E0E-232FE8CE05E5}" sibTransId="{F61A5D06-D97A-442E-964C-172D69EFF6A6}"/>
    <dgm:cxn modelId="{39BC7E08-E261-46E2-A637-CF9B32F9F6A9}" type="presOf" srcId="{6E253F84-85AD-4905-B8FD-334CA63DA0CB}" destId="{13FD84CF-71E7-4E86-BB47-F37F631A4A5E}" srcOrd="0" destOrd="0" presId="urn:microsoft.com/office/officeart/2005/8/layout/chevron1"/>
    <dgm:cxn modelId="{F439AE12-D2A0-4C7F-BE71-8279C1C5A5AE}" type="presOf" srcId="{01DC649C-E9D5-4DE4-939C-821FA734C9EE}" destId="{1E2E5C88-1EB2-488B-A325-45986D0A81B9}" srcOrd="0" destOrd="0" presId="urn:microsoft.com/office/officeart/2005/8/layout/chevron1"/>
    <dgm:cxn modelId="{EE56F075-CB04-43CB-9494-6EFFBBCEE130}" srcId="{01DC649C-E9D5-4DE4-939C-821FA734C9EE}" destId="{60742532-34D2-4BDB-B1AB-9ACDB70ACD74}" srcOrd="3" destOrd="0" parTransId="{DE745F65-5E5F-443C-B1BE-DCA2D8026F7E}" sibTransId="{09597BBE-8BAB-4876-8939-9D5C200D3A25}"/>
    <dgm:cxn modelId="{E357C822-5CFE-4B96-A374-9D87F886B59E}" type="presOf" srcId="{60742532-34D2-4BDB-B1AB-9ACDB70ACD74}" destId="{18A6B11A-226B-4A51-8CDB-88F0B96D9F79}" srcOrd="0" destOrd="0" presId="urn:microsoft.com/office/officeart/2005/8/layout/chevron1"/>
    <dgm:cxn modelId="{F34C7602-36C7-4693-95BE-0B1A97819087}" type="presOf" srcId="{6EA5208C-7450-4706-B02F-53B9771EC70A}" destId="{6D553840-47AB-4FA5-BC3F-39E457AB9A99}" srcOrd="0" destOrd="0" presId="urn:microsoft.com/office/officeart/2005/8/layout/chevron1"/>
    <dgm:cxn modelId="{1BA8195C-05C6-402F-A6BB-F7D6D0DB3C19}" type="presOf" srcId="{12A929FF-D0C4-45F0-B5B1-AC135A4EEFEB}" destId="{CEDE6228-BC80-4DBE-BB90-0D04C417E548}" srcOrd="0" destOrd="0" presId="urn:microsoft.com/office/officeart/2005/8/layout/chevron1"/>
    <dgm:cxn modelId="{247F5542-9472-4843-9FFD-B0DF0994DD11}" srcId="{01DC649C-E9D5-4DE4-939C-821FA734C9EE}" destId="{6E253F84-85AD-4905-B8FD-334CA63DA0CB}" srcOrd="2" destOrd="0" parTransId="{CA0152DB-BC9B-497D-BBD6-6642697BDB4E}" sibTransId="{C270B977-630B-408E-A76F-B2DBDA795D01}"/>
    <dgm:cxn modelId="{1F442987-6822-4377-88F6-A65244BC9571}" type="presOf" srcId="{D08C9736-ACE1-467C-B56B-EFD07D73DC0A}" destId="{54321E72-B7C3-42F4-B304-2C8788A09380}" srcOrd="0" destOrd="0" presId="urn:microsoft.com/office/officeart/2005/8/layout/chevron1"/>
    <dgm:cxn modelId="{7EA9EF72-B1C6-49B5-A479-23F3B1824F78}" srcId="{01DC649C-E9D5-4DE4-939C-821FA734C9EE}" destId="{6EA5208C-7450-4706-B02F-53B9771EC70A}" srcOrd="0" destOrd="0" parTransId="{C771236A-816A-4B68-BF8B-A01A94C24FDE}" sibTransId="{B27BAAF0-EDA5-4A3B-BAE1-58C0CC0EFE71}"/>
    <dgm:cxn modelId="{92E924EE-B981-4A07-B6CC-B987E2FBDC2B}" type="presParOf" srcId="{1E2E5C88-1EB2-488B-A325-45986D0A81B9}" destId="{6D553840-47AB-4FA5-BC3F-39E457AB9A99}" srcOrd="0" destOrd="0" presId="urn:microsoft.com/office/officeart/2005/8/layout/chevron1"/>
    <dgm:cxn modelId="{108D0330-CB15-4452-A705-DBB113FFF390}" type="presParOf" srcId="{1E2E5C88-1EB2-488B-A325-45986D0A81B9}" destId="{2A975185-20C5-4294-AC4C-80548990F173}" srcOrd="1" destOrd="0" presId="urn:microsoft.com/office/officeart/2005/8/layout/chevron1"/>
    <dgm:cxn modelId="{08FC6427-2504-43FC-A457-D065A3684491}" type="presParOf" srcId="{1E2E5C88-1EB2-488B-A325-45986D0A81B9}" destId="{54321E72-B7C3-42F4-B304-2C8788A09380}" srcOrd="2" destOrd="0" presId="urn:microsoft.com/office/officeart/2005/8/layout/chevron1"/>
    <dgm:cxn modelId="{6538FF47-877D-41B8-A2A4-35596161B160}" type="presParOf" srcId="{1E2E5C88-1EB2-488B-A325-45986D0A81B9}" destId="{2BB0E46A-7CDD-476A-8775-7E90CE492CE3}" srcOrd="3" destOrd="0" presId="urn:microsoft.com/office/officeart/2005/8/layout/chevron1"/>
    <dgm:cxn modelId="{0B246024-8569-44C6-886A-51293709DD22}" type="presParOf" srcId="{1E2E5C88-1EB2-488B-A325-45986D0A81B9}" destId="{13FD84CF-71E7-4E86-BB47-F37F631A4A5E}" srcOrd="4" destOrd="0" presId="urn:microsoft.com/office/officeart/2005/8/layout/chevron1"/>
    <dgm:cxn modelId="{C8FB4323-4AAE-4C0F-8D0F-9BEB2D358C6E}" type="presParOf" srcId="{1E2E5C88-1EB2-488B-A325-45986D0A81B9}" destId="{CF02DD68-C1EF-44C7-9833-15DB9FB83E8E}" srcOrd="5" destOrd="0" presId="urn:microsoft.com/office/officeart/2005/8/layout/chevron1"/>
    <dgm:cxn modelId="{149F83B1-5B4A-4FCC-A225-3CC6A8DD423D}" type="presParOf" srcId="{1E2E5C88-1EB2-488B-A325-45986D0A81B9}" destId="{18A6B11A-226B-4A51-8CDB-88F0B96D9F79}" srcOrd="6" destOrd="0" presId="urn:microsoft.com/office/officeart/2005/8/layout/chevron1"/>
    <dgm:cxn modelId="{56A77D8D-0A67-4BD2-B4B6-C72B7AAE5ECF}" type="presParOf" srcId="{1E2E5C88-1EB2-488B-A325-45986D0A81B9}" destId="{6391AD95-1515-4275-B8B3-D9EB449BFDA7}" srcOrd="7" destOrd="0" presId="urn:microsoft.com/office/officeart/2005/8/layout/chevron1"/>
    <dgm:cxn modelId="{6C1E98C5-9EDE-4B3A-8399-D5A93C05DAA9}" type="presParOf" srcId="{1E2E5C88-1EB2-488B-A325-45986D0A81B9}" destId="{CEDE6228-BC80-4DBE-BB90-0D04C417E54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53840-47AB-4FA5-BC3F-39E457AB9A99}">
      <dsp:nvSpPr>
        <dsp:cNvPr id="0" name=""/>
        <dsp:cNvSpPr/>
      </dsp:nvSpPr>
      <dsp:spPr>
        <a:xfrm>
          <a:off x="1467" y="486173"/>
          <a:ext cx="2190305" cy="681335"/>
        </a:xfrm>
        <a:prstGeom prst="chevron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Поддержание биологического  статуса</a:t>
          </a:r>
          <a:endParaRPr lang="ru-RU" sz="1400" b="0" kern="120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sp:txBody>
      <dsp:txXfrm>
        <a:off x="342135" y="486173"/>
        <a:ext cx="1508970" cy="681335"/>
      </dsp:txXfrm>
    </dsp:sp>
    <dsp:sp modelId="{54321E72-B7C3-42F4-B304-2C8788A09380}">
      <dsp:nvSpPr>
        <dsp:cNvPr id="0" name=""/>
        <dsp:cNvSpPr/>
      </dsp:nvSpPr>
      <dsp:spPr>
        <a:xfrm>
          <a:off x="2006716" y="486173"/>
          <a:ext cx="2153376" cy="681335"/>
        </a:xfrm>
        <a:prstGeom prst="chevron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Первичная профилактика</a:t>
          </a:r>
          <a:endParaRPr lang="ru-RU" sz="1400" b="0" kern="120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sp:txBody>
      <dsp:txXfrm>
        <a:off x="2347384" y="486173"/>
        <a:ext cx="1472041" cy="681335"/>
      </dsp:txXfrm>
    </dsp:sp>
    <dsp:sp modelId="{13FD84CF-71E7-4E86-BB47-F37F631A4A5E}">
      <dsp:nvSpPr>
        <dsp:cNvPr id="0" name=""/>
        <dsp:cNvSpPr/>
      </dsp:nvSpPr>
      <dsp:spPr>
        <a:xfrm>
          <a:off x="3986935" y="468969"/>
          <a:ext cx="1839843" cy="681335"/>
        </a:xfrm>
        <a:prstGeom prst="chevron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Диагностика патологии</a:t>
          </a:r>
          <a:endParaRPr lang="ru-RU" sz="1400" b="0" kern="120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sp:txBody>
      <dsp:txXfrm>
        <a:off x="4327603" y="468969"/>
        <a:ext cx="1158508" cy="681335"/>
      </dsp:txXfrm>
    </dsp:sp>
    <dsp:sp modelId="{18A6B11A-226B-4A51-8CDB-88F0B96D9F79}">
      <dsp:nvSpPr>
        <dsp:cNvPr id="0" name=""/>
        <dsp:cNvSpPr/>
      </dsp:nvSpPr>
      <dsp:spPr>
        <a:xfrm>
          <a:off x="5658973" y="468969"/>
          <a:ext cx="1703337" cy="681335"/>
        </a:xfrm>
        <a:prstGeom prst="chevron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Лечение</a:t>
          </a:r>
          <a:endParaRPr lang="ru-RU" sz="1400" b="0" kern="120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sp:txBody>
      <dsp:txXfrm>
        <a:off x="5999641" y="468969"/>
        <a:ext cx="1022002" cy="681335"/>
      </dsp:txXfrm>
    </dsp:sp>
    <dsp:sp modelId="{CEDE6228-BC80-4DBE-BB90-0D04C417E548}">
      <dsp:nvSpPr>
        <dsp:cNvPr id="0" name=""/>
        <dsp:cNvSpPr/>
      </dsp:nvSpPr>
      <dsp:spPr>
        <a:xfrm>
          <a:off x="7181970" y="486173"/>
          <a:ext cx="1935536" cy="681335"/>
        </a:xfrm>
        <a:prstGeom prst="chevron">
          <a:avLst/>
        </a:prstGeom>
        <a:solidFill>
          <a:schemeClr val="accent1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latin typeface="Cambria Math" panose="02040503050406030204" pitchFamily="18" charset="0"/>
              <a:ea typeface="Cambria Math" panose="02040503050406030204" pitchFamily="18" charset="0"/>
              <a:cs typeface="Verdana" pitchFamily="34" charset="0"/>
            </a:rPr>
            <a:t>Реабилитация</a:t>
          </a:r>
          <a:endParaRPr lang="ru-RU" sz="1400" b="0" kern="1200" dirty="0">
            <a:latin typeface="Cambria Math" panose="02040503050406030204" pitchFamily="18" charset="0"/>
            <a:ea typeface="Cambria Math" panose="02040503050406030204" pitchFamily="18" charset="0"/>
            <a:cs typeface="Verdana" pitchFamily="34" charset="0"/>
          </a:endParaRPr>
        </a:p>
      </dsp:txBody>
      <dsp:txXfrm>
        <a:off x="7522638" y="486173"/>
        <a:ext cx="1254201" cy="681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89A5E-94CB-4711-A18F-908DD03E446D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33640-5C6A-4A9A-AF54-81F8FC98B0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37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33640-5C6A-4A9A-AF54-81F8FC98B03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73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33640-5C6A-4A9A-AF54-81F8FC98B03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98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0F71713-1D53-46F3-8912-97186C71F292}" type="datetimeFigureOut">
              <a:rPr lang="ru-RU" smtClean="0"/>
              <a:t>01.10.2015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CDAF70-2FE9-43C3-9924-D9A2A1EB420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alyakinaa@gmail.com" TargetMode="External"/><Relationship Id="rId2" Type="http://schemas.openxmlformats.org/officeDocument/2006/relationships/hyperlink" Target="mailto:gkunina@gmail.ru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jpeg"/><Relationship Id="rId4" Type="http://schemas.openxmlformats.org/officeDocument/2006/relationships/hyperlink" Target="mailto:Taranenko_SB@nrcki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5"/>
            <a:ext cx="7702624" cy="247570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ФОРМИРОВАНИЕ ПРОГРАММ РАЗВИТИЯ НА ОСНОВЕ КОНЦЕПЦИИ КОМПЛЕКСНОГО ПРОЕКТА ПОЛНОГО ЦИКЛА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Балякин А. А., Кунина Г.Е., Тараненко С. Б.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Москва, НИЦ «Курчатовский институт», НП «АНЭК»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www.npanek.ru</a:t>
            </a:r>
            <a:endParaRPr lang="ru-RU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7772400" cy="821424"/>
          </a:xfrm>
        </p:spPr>
        <p:txBody>
          <a:bodyPr>
            <a:normAutofit fontScale="9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снижение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расходов на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r>
              <a:rPr lang="en-US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 6% программы государственных гарантий - около 1 трлн. рублей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 6 лет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1052736"/>
            <a:ext cx="6417735" cy="939801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ожидаемым результатам реализации данного КППЦ можно отнести следующие: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16768" y="2852936"/>
            <a:ext cx="7992888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эффективности лечебно-диагностических мероприятий на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20%;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5360" y="3498472"/>
            <a:ext cx="8496944" cy="4371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повышение средней продолжительности жизни населения до 12%;</a:t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3969732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снижение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смертности и инвалидности населения, в первую очередь, трудоспособного возраста до 30%;</a:t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4694312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снижение затрат времени пациентов на получение медицинской помощи - более 50%;</a:t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7504" y="5445224"/>
            <a:ext cx="8496944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разработка и передача на производство не менее 20 новых наименований отечественных инновационных имплантируемых и неинвазивных устройств;</a:t>
            </a:r>
          </a:p>
        </p:txBody>
      </p:sp>
    </p:spTree>
    <p:extLst>
      <p:ext uri="{BB962C8B-B14F-4D97-AF65-F5344CB8AC3E}">
        <p14:creationId xmlns:p14="http://schemas.microsoft.com/office/powerpoint/2010/main" val="30256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1259632" y="328959"/>
            <a:ext cx="6417735" cy="93980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Биосенсоры как базовый инструмент реализации КППЦ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2968" y="1268760"/>
            <a:ext cx="5791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" indent="-283464">
              <a:buFont typeface="Wingdings 2"/>
              <a:buChar char="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Универсальное устройство</a:t>
            </a:r>
            <a:r>
              <a:rPr lang="en-US" sz="1800" dirty="0" smtClean="0">
                <a:solidFill>
                  <a:schemeClr val="tx1"/>
                </a:solidFill>
              </a:rPr>
              <a:t>;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Использование мобильной связи для приема и передачи информации</a:t>
            </a:r>
            <a:r>
              <a:rPr lang="en-US" sz="1800" dirty="0" smtClean="0">
                <a:solidFill>
                  <a:schemeClr val="tx1"/>
                </a:solidFill>
              </a:rPr>
              <a:t>;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Спрос со стороны государства</a:t>
            </a:r>
            <a:r>
              <a:rPr lang="ru-RU" sz="1800" dirty="0" smtClean="0"/>
              <a:t>.</a:t>
            </a:r>
            <a:endParaRPr lang="en-US" sz="1800" dirty="0" smtClean="0"/>
          </a:p>
          <a:p>
            <a:pPr marL="365760" indent="-283464">
              <a:buFont typeface="Wingdings 2"/>
              <a:buChar char=""/>
              <a:defRPr/>
            </a:pPr>
            <a:endParaRPr lang="en-US" sz="1800" dirty="0" smtClean="0"/>
          </a:p>
          <a:p>
            <a:pPr marL="365760" indent="-283464">
              <a:buFont typeface="Wingdings 2"/>
              <a:buChar char=""/>
              <a:defRPr/>
            </a:pPr>
            <a:endParaRPr lang="en-US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65760" indent="-283464">
              <a:buFont typeface="Wingdings 2"/>
              <a:buChar char=""/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365760" indent="-283464">
              <a:buFont typeface="Wingdings 2"/>
              <a:buChar char=""/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-108520" y="4006552"/>
            <a:ext cx="3297088" cy="2590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Малый размер;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Пассивное устройство; 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Легко устанавливается;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Биосовместимые материалы;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altLang="ja-JP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Не оказывает влияния на повседневную жизнь;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Срок работы 1-6 месяцев (после - разлагается);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Низкая цена. 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2" name="Picture 37" descr="ANd9GcSq-CDwirS5X3iw4k-T5E4wfglkaAjCcnDWBLQ_6Yy_opacw5k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667" y="2759893"/>
            <a:ext cx="10572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8" descr="lid_image610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9267" y="2531293"/>
            <a:ext cx="138112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39"/>
          <p:cNvSpPr>
            <a:spLocks noChangeArrowheads="1"/>
          </p:cNvSpPr>
          <p:nvPr/>
        </p:nvSpPr>
        <p:spPr bwMode="auto">
          <a:xfrm>
            <a:off x="3976067" y="3217093"/>
            <a:ext cx="723900" cy="485775"/>
          </a:xfrm>
          <a:prstGeom prst="rightArrow">
            <a:avLst>
              <a:gd name="adj1" fmla="val 50000"/>
              <a:gd name="adj2" fmla="val 372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" name="AutoShape 42"/>
          <p:cNvSpPr>
            <a:spLocks noChangeArrowheads="1"/>
          </p:cNvSpPr>
          <p:nvPr/>
        </p:nvSpPr>
        <p:spPr bwMode="auto">
          <a:xfrm>
            <a:off x="5652467" y="3140893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pic>
        <p:nvPicPr>
          <p:cNvPr id="16" name="Picture 44" descr="Pacemaker cybersecurit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67" y="2531293"/>
            <a:ext cx="339090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42"/>
          <p:cNvSpPr>
            <a:spLocks noChangeArrowheads="1"/>
          </p:cNvSpPr>
          <p:nvPr/>
        </p:nvSpPr>
        <p:spPr bwMode="auto">
          <a:xfrm>
            <a:off x="2771800" y="4869160"/>
            <a:ext cx="1460029" cy="485775"/>
          </a:xfrm>
          <a:prstGeom prst="rightArrow">
            <a:avLst>
              <a:gd name="adj1" fmla="val 50000"/>
              <a:gd name="adj2" fmla="val 50245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altLang="ru-RU" dirty="0" smtClean="0"/>
              <a:t>прототипы</a:t>
            </a:r>
            <a:endParaRPr lang="ru-RU" altLang="ru-RU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211960" y="4150568"/>
            <a:ext cx="4968552" cy="2734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tabLst>
                <a:tab pos="457200" algn="l"/>
              </a:tabLst>
            </a:pPr>
            <a:r>
              <a:rPr lang="en-US" sz="1400" b="1" kern="1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'smart' pill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by Ohio State University, 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USA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tabLst>
                <a:tab pos="457200" algn="l"/>
              </a:tabLst>
            </a:pP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EndoSure® Wireless AAA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by CardioMEMS Inc, 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USA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tabLst>
                <a:tab pos="457200" algn="l"/>
              </a:tabLst>
            </a:pP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GlucoChip™ 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by PositiveID Corporation Headquarters, 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USA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tabLst>
                <a:tab pos="457200" algn="l"/>
              </a:tabLst>
            </a:pP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400" b="1" kern="1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Chip EPFL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by EPFL, 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Switzerland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tabLst>
                <a:tab pos="457200" algn="l"/>
              </a:tabLst>
            </a:pP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B-Care5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Blood temperature and SpO2 monitor by SORIN GROUP,  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Italy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tabLst>
                <a:tab pos="457200" algn="l"/>
              </a:tabLst>
            </a:pP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Reveal™ and Reveal Plus™ 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by Medtronic, Inc, 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USA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tabLst>
                <a:tab pos="457200" algn="l"/>
              </a:tabLst>
            </a:pP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RESOMER®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by Evonik Industries AG, 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Germany; biodegradable battery: UCLA, USA, Ph. D Richard B. Kaner </a:t>
            </a:r>
            <a:r>
              <a:rPr lang="ru-RU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и 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StoreDot, Israel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;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tabLst>
                <a:tab pos="457200" algn="l"/>
              </a:tabLst>
            </a:pP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Chip (RFID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) by Xega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, Mexica 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(chip to ne injected in an arm)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.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</a:t>
            </a:r>
            <a:endParaRPr lang="ru-RU" sz="1200" dirty="0">
              <a:effectLst/>
              <a:latin typeface="Times New Roman"/>
              <a:ea typeface="Times New Roman"/>
            </a:endParaRPr>
          </a:p>
          <a:p>
            <a:pPr marL="342900" lvl="0" indent="-342900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tabLst>
                <a:tab pos="457200" algn="l"/>
              </a:tabLst>
            </a:pP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Nyxoah system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 by Nyxoah</a:t>
            </a:r>
            <a:r>
              <a:rPr lang="en-US" sz="1400" b="1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, Belgium 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adhesive patch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Times New Roman"/>
                <a:cs typeface="Times New Roman"/>
              </a:rPr>
              <a:t> </a:t>
            </a:r>
            <a:r>
              <a:rPr lang="en-US" sz="14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</a:rPr>
              <a:t>-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5944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Кунина Галина: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gkunina@gmail.ru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Балякин Артем: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/>
              </a:rPr>
              <a:t>balyakinaa@gmail.com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Тараненко Сергей: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Taranenko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_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SB@nrcki.ru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Благодарим  за внимание!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Рисунок 3" descr="http://rosnauka.ru/sites/default/files/uploads/publication/preview/1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932" y="4077072"/>
            <a:ext cx="3600000" cy="270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77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58295"/>
            <a:ext cx="54726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дистанционной медицины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 базе использования спектра наружных и имплантируемых медицинских устройств, является одним из наиболее перспективных направлений формирования системы высокотехнологичной профилактики заболеваний в России.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Данные в реальном времени для терапии ра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501008"/>
            <a:ext cx="3231827" cy="28800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98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-6350" y="1680723"/>
          <a:ext cx="9144000" cy="1653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51050" y="2924175"/>
            <a:ext cx="7002463" cy="2889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3538">
              <a:defRPr/>
            </a:pPr>
            <a:r>
              <a:rPr lang="ru-RU" sz="16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itchFamily="34" charset="0"/>
              </a:rPr>
              <a:t>Информационные системы поддержки клинических решений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488" y="3357563"/>
            <a:ext cx="8963025" cy="287337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>
              <a:defRPr/>
            </a:pPr>
            <a:r>
              <a:rPr lang="ru-RU" sz="16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itchFamily="34" charset="0"/>
              </a:rPr>
              <a:t>Телемедицинские коммуникационные технологии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0488" y="3789363"/>
            <a:ext cx="5337175" cy="287337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>
              <a:defRPr/>
            </a:pPr>
            <a:r>
              <a:rPr lang="ru-RU" sz="16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itchFamily="34" charset="0"/>
              </a:rPr>
              <a:t>Превентивная медицина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40200" y="4221163"/>
            <a:ext cx="4913313" cy="287337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>
              <a:defRPr/>
            </a:pPr>
            <a:r>
              <a:rPr lang="ru-RU" sz="16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itchFamily="34" charset="0"/>
              </a:rPr>
              <a:t>Роботизация в медицине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0488" y="4652963"/>
            <a:ext cx="8963025" cy="288925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>
              <a:defRPr/>
            </a:pPr>
            <a:r>
              <a:rPr lang="ru-RU" sz="16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itchFamily="34" charset="0"/>
              </a:rPr>
              <a:t>Новые материалы в медицине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140200" y="5084763"/>
            <a:ext cx="4913313" cy="288925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>
              <a:defRPr/>
            </a:pPr>
            <a:r>
              <a:rPr lang="ru-RU" sz="16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itchFamily="34" charset="0"/>
              </a:rPr>
              <a:t>Адресная доставка веществ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24075" y="5516563"/>
            <a:ext cx="6929438" cy="288925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>
              <a:defRPr/>
            </a:pPr>
            <a:r>
              <a:rPr lang="ru-RU" sz="16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itchFamily="34" charset="0"/>
              </a:rPr>
              <a:t>Регенеративная медицина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0488" y="5949950"/>
            <a:ext cx="8963025" cy="287338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>
              <a:defRPr/>
            </a:pPr>
            <a:r>
              <a:rPr lang="ru-RU" sz="16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itchFamily="34" charset="0"/>
              </a:rPr>
              <a:t>Геномика, протеомика, метаболомика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0488" y="6381750"/>
            <a:ext cx="8963025" cy="287338"/>
          </a:xfrm>
          <a:prstGeom prst="rect">
            <a:avLst/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3050">
              <a:defRPr/>
            </a:pPr>
            <a:r>
              <a:rPr lang="ru-RU" sz="16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Verdana" pitchFamily="34" charset="0"/>
              </a:rPr>
              <a:t>Кибермедицина</a:t>
            </a:r>
          </a:p>
        </p:txBody>
      </p:sp>
      <p:sp>
        <p:nvSpPr>
          <p:cNvPr id="12" name="Текст 2"/>
          <p:cNvSpPr txBox="1">
            <a:spLocks/>
          </p:cNvSpPr>
          <p:nvPr/>
        </p:nvSpPr>
        <p:spPr>
          <a:xfrm>
            <a:off x="179512" y="761007"/>
            <a:ext cx="8856984" cy="939801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Сравнительные характеристики технологий высокотехнологичной медицины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(по данным ВШЭ)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0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encrypted-tbn2.gstatic.com/images?q=tbn:ANd9GcTr4oVWI_pcMVbjAl56KpDcY6ojpN1-AbWB-hf5pCnvue9azbh3bw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616" y="2132856"/>
            <a:ext cx="3603010" cy="309546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251520" y="1412776"/>
            <a:ext cx="65344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Данная проблема является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междисциплинарной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и базируется на синтезе целого ряда наук, таких как: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медицина;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биология;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нанотехнологии;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радиоэлектроника;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программное обеспечение;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электронное здравоохранение (eHealth);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медицина и общественное здоровье, поддерживаемое мобильными устройствами (mHealth);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центры хранения и обработки массивов информации.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28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Описание: http://ices-unesco.com/images/GDP/proekt/IS/InfoSotr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44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515" y="2228965"/>
            <a:ext cx="4139236" cy="2698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1757264"/>
            <a:ext cx="49685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Междисциплинарность предопределяет активное участие широкого спектра научных, образовательных, конструкторских, производственных, маркетинговых и бизнес структур, зачастую не объединенных по территориальному признаку и базируется на возможностях сети интернет (грид-системы, облачные технологии, базы данных). 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20608"/>
            <a:ext cx="79208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Комплексный проект полного цикла (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КППЦ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 это -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системно организованная последовательность управленческих действий и решений, направленных на достижение поставленной цели, требующей междисциплинарной, межотраслевой и межведомственной координации, а также координации действий участников на основе согласованных планов при достижении различными участниками собственных стратегических и коммерческих целей.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Картинки по запросу картинка дистанционная медици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365104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014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40768"/>
            <a:ext cx="52565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Действующая Технологическая Платформа «Медицина будущего» включает 32 КППЦ, объединяющих 142 организации: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представителей бизнеса – 37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федеральных и исследовательских университетов – 16.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Одним из примеров КППЦ, в работе которого принимают участие авторы данной работы, является проект «Создание системы дистанционного мониторинга здоровья человека с использованием технологий поддержки принятия решений, наружных и имплантируемых биосенсоров».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it.ru/upload/iblock/6d9/200d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8994"/>
            <a:ext cx="2316480" cy="235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15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44824"/>
            <a:ext cx="7772400" cy="180020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Дорожная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карта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это динамический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атлас промежуточных целей и подпроектов, контрольных пунктов и взаимосвязей, согласованных по решаемым задачам, срокам и ресурсам, необходимых для достижения главной цели.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692696"/>
            <a:ext cx="6417735" cy="939801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Базовый инструмент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реализации КППЦ </a:t>
            </a:r>
          </a:p>
        </p:txBody>
      </p:sp>
      <p:pic>
        <p:nvPicPr>
          <p:cNvPr id="3074" name="Picture 2" descr="http://www.srisks.ru/dm/D201106/D20110444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81874"/>
            <a:ext cx="6480720" cy="334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0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463560"/>
            <a:ext cx="7346816" cy="355772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научный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научно-технологический и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научно-   медицинский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2. внедренческий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инфраструктурный;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3. промышленный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включая формирование стандартных клинических практик с применением отечественных медицинских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устройств.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6" y="836713"/>
            <a:ext cx="6417735" cy="1540538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рассматриваемом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КППЦ (дистанционная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медицина)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содержится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три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уровня: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2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338</TotalTime>
  <Words>635</Words>
  <Application>Microsoft Office PowerPoint</Application>
  <PresentationFormat>Экран (4:3)</PresentationFormat>
  <Paragraphs>75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ФОРМИРОВАНИЕ ПРОГРАММ РАЗВИТИЯ НА ОСНОВЕ КОНЦЕПЦИИ КОМПЛЕКСНОГО ПРОЕКТА ПОЛНОГО ЦИКЛА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Дорожная карта - это динамический атлас промежуточных целей и подпроектов, контрольных пунктов и взаимосвязей, согласованных по решаемым задачам, срокам и ресурсам, необходимых для достижения главной цели. </vt:lpstr>
      <vt:lpstr>1. научный, научно-технологический и научно-   медицинский;   2. внедренческий и инфраструктурный;    3. промышленный, включая формирование стандартных клинических практик с применением отечественных медицинских устройств.</vt:lpstr>
      <vt:lpstr>снижение расходов на здравоохранение - до 6% программы государственных гарантий - около 1 трлн. рублей за 6 лет; </vt:lpstr>
      <vt:lpstr>Презентация PowerPoint</vt:lpstr>
      <vt:lpstr>Кунина Галина: gkunina@gmail.ru Балякин Артем: balyakinaa@gmail.com Тараненко Сергей: Taranenko_SB@nrcki.ru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ПРОГРАММ РАЗВИТИЯ НА ОСНОВЕ КОНЦЕПЦИИ КОМПЛЕКСНОГО ПРОЕКТА ПОЛНОГО ЦИКЛА</dc:title>
  <dc:creator>Кунина Галина Ефимовна</dc:creator>
  <cp:lastModifiedBy>Кунина Галина Ефимовна</cp:lastModifiedBy>
  <cp:revision>27</cp:revision>
  <dcterms:created xsi:type="dcterms:W3CDTF">2015-09-23T07:33:56Z</dcterms:created>
  <dcterms:modified xsi:type="dcterms:W3CDTF">2015-10-01T14:03:58Z</dcterms:modified>
</cp:coreProperties>
</file>