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23"/>
  </p:notesMasterIdLst>
  <p:sldIdLst>
    <p:sldId id="346" r:id="rId3"/>
    <p:sldId id="348" r:id="rId4"/>
    <p:sldId id="349" r:id="rId5"/>
    <p:sldId id="350" r:id="rId6"/>
    <p:sldId id="333" r:id="rId7"/>
    <p:sldId id="334" r:id="rId8"/>
    <p:sldId id="335" r:id="rId9"/>
    <p:sldId id="336" r:id="rId10"/>
    <p:sldId id="322" r:id="rId11"/>
    <p:sldId id="299" r:id="rId12"/>
    <p:sldId id="326" r:id="rId13"/>
    <p:sldId id="300" r:id="rId14"/>
    <p:sldId id="327" r:id="rId15"/>
    <p:sldId id="338" r:id="rId16"/>
    <p:sldId id="343" r:id="rId17"/>
    <p:sldId id="339" r:id="rId18"/>
    <p:sldId id="328" r:id="rId19"/>
    <p:sldId id="329" r:id="rId20"/>
    <p:sldId id="344" r:id="rId21"/>
    <p:sldId id="347" r:id="rId22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76C"/>
    <a:srgbClr val="003399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10" autoAdjust="0"/>
    <p:restoredTop sz="94543" autoAdjust="0"/>
  </p:normalViewPr>
  <p:slideViewPr>
    <p:cSldViewPr>
      <p:cViewPr>
        <p:scale>
          <a:sx n="76" d="100"/>
          <a:sy n="76" d="100"/>
        </p:scale>
        <p:origin x="-2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CE3B91-CA0A-4C8B-A092-BE49D4CE9B79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BC1550-77CB-45CD-83B4-D5A90C3775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6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7B12FAA-59F7-4928-8A81-6BA09FF88D5D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41FBD4-9181-4A0E-B489-90E528B4C3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E3C48DF-B4CD-45F3-AD82-CB359DFACB84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B9F457-D35E-4A2A-90CB-4F6BD4650A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C7AB516-75D7-40B3-BC06-15A1D47B9946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CD0326-10A1-439E-AFE9-E5703DAD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C38705-EB7D-44CF-9B02-352DA045AA56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0035DE-B48E-4722-92B6-27F10F4FA4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95DDAA-715A-4634-B208-45DF34A420C7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3FF183-5CF3-45D3-BEAD-ECA949AA14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501DAA-B2F4-4BA5-B4A3-7F5B81150105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766595-486D-45B1-A2A0-4DEA48034D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7A8B233-4F7A-486B-9B09-AB6B779D99E9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EBFE4C-BB74-42A1-AB0C-AFA8393916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9C4BE3-EE50-4E9E-8E2B-492CFB5EF2CA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40CFBF-AB31-441A-8141-98AA437475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AC6F94-4913-45A6-914A-E6078F18EB5B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FC84EC-D07B-47E7-881E-D7C6E331DF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3DA2733-71B4-4B19-AED8-54EC8255BE58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99AA947-899A-49D7-A459-D1A56FAD54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53548A"/>
              </a:buClr>
              <a:buSzPct val="80000"/>
              <a:buFont typeface="Wingdings 2"/>
              <a:buNone/>
              <a:defRPr/>
            </a:pPr>
            <a:endParaRPr lang="en-US" sz="32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BFCDCF-B495-4D53-8DA5-855D339C0E27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3E4A27-F6AD-4720-AAC4-78367C524A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C187F52-3C5A-49FA-89CF-D37619261B55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614340A-45F4-4D60-BAE3-4CF4A50A97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A28747-03BC-4B92-AE40-59B4917C437C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12D772-5057-40C0-990C-EA200FD99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90C12E2-BDB7-4FAB-9E41-E797A1661020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60FF0DC-CABB-4CF9-8F8D-AFB4FCA23A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0738828-65F2-429E-9CF0-4D3782BA2229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D071E58-726B-478F-A728-F7F4276CA2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B4FD0DE-B38C-41B6-9E2E-D7D6F886F441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E336DB-C9BD-4FA6-8622-10E396BCEE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188C475-368D-4FE2-91C3-9F19AF3B2089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DCB65AD-221E-4B2C-80A1-242A050036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0DFE76-4AB2-4100-A947-E4C2C2BEE6F8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9433CA-1B9A-4A58-AD98-4FCDA0AB1F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AE8D2C8-5A50-48BA-AF70-216580B79FCF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7A6320-EECC-4287-866C-09FB196A7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53548A"/>
              </a:buClr>
              <a:buSzPct val="80000"/>
              <a:buFont typeface="Wingdings 2"/>
              <a:buNone/>
              <a:defRPr/>
            </a:pPr>
            <a:endParaRPr lang="en-US" sz="32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ADA1E62-7C43-468C-8342-7FA39417F0D2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A2C272E-881C-4CCA-9BFC-4DD3098CD2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810D8E7-809F-4ED4-87DF-753E4DF941D2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96ABC5-EB5D-40A4-8444-22DF8E9991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29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rgbClr val="DEDEDE">
                    <a:shade val="50000"/>
                    <a:satMod val="200000"/>
                  </a:srgb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EFE9BEF0-412B-4E84-A8FA-DF1004BBFFF6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rgbClr val="DEDEDE">
                    <a:shade val="50000"/>
                    <a:satMod val="200000"/>
                  </a:srgb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rgbClr val="DEDEDE">
                    <a:shade val="50000"/>
                    <a:satMod val="200000"/>
                  </a:srgb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83C419FA-8FB8-4C7E-BF23-66ECC3CE32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29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rgbClr val="DEDEDE">
                    <a:shade val="50000"/>
                    <a:satMod val="200000"/>
                  </a:srgb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50D17A2D-9B76-418C-81E3-45E3BECF690D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rgbClr val="DEDEDE">
                    <a:shade val="50000"/>
                    <a:satMod val="200000"/>
                  </a:srgb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rgbClr val="DEDEDE">
                    <a:shade val="50000"/>
                    <a:satMod val="200000"/>
                  </a:srgb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92D28D52-5C3E-4B83-8ECD-E8CE918CDB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Box 4"/>
          <p:cNvSpPr txBox="1">
            <a:spLocks noChangeArrowheads="1"/>
          </p:cNvSpPr>
          <p:nvPr/>
        </p:nvSpPr>
        <p:spPr bwMode="auto">
          <a:xfrm>
            <a:off x="395288" y="3573463"/>
            <a:ext cx="83534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Учет параметров  производственной деятельности и внешней среды </a:t>
            </a:r>
          </a:p>
          <a:p>
            <a:pPr algn="ctr"/>
            <a:r>
              <a:rPr lang="ru-RU" sz="3200" b="1" dirty="0"/>
              <a:t>при антикризисном </a:t>
            </a:r>
          </a:p>
          <a:p>
            <a:pPr algn="ctr"/>
            <a:r>
              <a:rPr lang="ru-RU" sz="3200" b="1" dirty="0"/>
              <a:t>управлении предприятиями кластера</a:t>
            </a:r>
            <a:r>
              <a:rPr lang="ru-RU" sz="3200" dirty="0"/>
              <a:t> </a:t>
            </a:r>
          </a:p>
        </p:txBody>
      </p:sp>
      <p:pic>
        <p:nvPicPr>
          <p:cNvPr id="142339" name="Picture 13" descr="C:\Users\Александра Чулакова\Desktop\эмблема\reimcirc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44675"/>
            <a:ext cx="12620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0" name="TextBox 7"/>
          <p:cNvSpPr txBox="1">
            <a:spLocks noChangeArrowheads="1"/>
          </p:cNvSpPr>
          <p:nvPr/>
        </p:nvSpPr>
        <p:spPr bwMode="auto">
          <a:xfrm>
            <a:off x="1619250" y="2032000"/>
            <a:ext cx="66976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Юлия Владимировна Вертакова,</a:t>
            </a:r>
          </a:p>
          <a:p>
            <a:pPr algn="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доктор экономических наук, профессор</a:t>
            </a:r>
          </a:p>
        </p:txBody>
      </p:sp>
      <p:pic>
        <p:nvPicPr>
          <p:cNvPr id="142341" name="Picture 6" descr="C:\Users\Александра Чулакова\Desktop\gerb2010_korona_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76250"/>
            <a:ext cx="1317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2" name="TextBox 16"/>
          <p:cNvSpPr txBox="1">
            <a:spLocks noChangeArrowheads="1"/>
          </p:cNvSpPr>
          <p:nvPr/>
        </p:nvSpPr>
        <p:spPr bwMode="auto">
          <a:xfrm>
            <a:off x="4140200" y="8366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8" name="Прямоугольник 22"/>
          <p:cNvSpPr/>
          <p:nvPr/>
        </p:nvSpPr>
        <p:spPr>
          <a:xfrm>
            <a:off x="1835696" y="908720"/>
            <a:ext cx="547260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Plain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Юго-Западный государственный университет</a:t>
            </a:r>
          </a:p>
        </p:txBody>
      </p:sp>
      <p:pic>
        <p:nvPicPr>
          <p:cNvPr id="142344" name="Picture 5" descr="N:\50_le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9175" y="404813"/>
            <a:ext cx="15954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115888"/>
            <a:ext cx="79216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Аналитическая таблица для нахождения интервалов выборки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6823" name="Group 1351"/>
          <p:cNvGraphicFramePr>
            <a:graphicFrameLocks noGrp="1"/>
          </p:cNvGraphicFramePr>
          <p:nvPr/>
        </p:nvGraphicFramePr>
        <p:xfrm>
          <a:off x="1116013" y="1052513"/>
          <a:ext cx="7777162" cy="5622926"/>
        </p:xfrm>
        <a:graphic>
          <a:graphicData uri="http://schemas.openxmlformats.org/drawingml/2006/table">
            <a:tbl>
              <a:tblPr/>
              <a:tblGrid>
                <a:gridCol w="1066800"/>
                <a:gridCol w="1077912"/>
                <a:gridCol w="1055688"/>
                <a:gridCol w="1206500"/>
                <a:gridCol w="1046162"/>
                <a:gridCol w="1090613"/>
                <a:gridCol w="1233487"/>
              </a:tblGrid>
              <a:tr h="1338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Номер интервала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Границы интервала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Границы интервала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0,0719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-0.2481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-1.7583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-0.2481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-0.1713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-1.7583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-1.2140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-0.1713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-0.0945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-1.2140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-0.6697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-0.0945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-0.0177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-0.6697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-0.1254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0,4559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-0.0177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0.0591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-0.1254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0.4189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0,4559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0.0591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0.1359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0.4189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0.9631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0,6095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0.1359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0.2127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0.9631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1.5074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0,6095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0,6863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0.2127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0.2895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1.5074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2.0517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0,6863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0.2895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2.0517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03" name="Object 83"/>
          <p:cNvGraphicFramePr>
            <a:graphicFrameLocks noChangeAspect="1"/>
          </p:cNvGraphicFramePr>
          <p:nvPr/>
        </p:nvGraphicFramePr>
        <p:xfrm>
          <a:off x="2484438" y="2420938"/>
          <a:ext cx="3587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Формула" r:id="rId3" imgW="190417" imgH="241195" progId="Equation.3">
                  <p:embed/>
                </p:oleObj>
              </mc:Choice>
              <mc:Fallback>
                <p:oleObj name="Формула" r:id="rId3" imgW="190417" imgH="241195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420938"/>
                        <a:ext cx="3587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0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04" name="Object 84"/>
          <p:cNvGraphicFramePr>
            <a:graphicFrameLocks noChangeAspect="1"/>
          </p:cNvGraphicFramePr>
          <p:nvPr/>
        </p:nvGraphicFramePr>
        <p:xfrm>
          <a:off x="3563938" y="2420938"/>
          <a:ext cx="428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Формула" r:id="rId5" imgW="291973" imgH="241195" progId="Equation.3">
                  <p:embed/>
                </p:oleObj>
              </mc:Choice>
              <mc:Fallback>
                <p:oleObj name="Формула" r:id="rId5" imgW="291973" imgH="241195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420938"/>
                        <a:ext cx="4286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05" name="Object 85"/>
          <p:cNvGraphicFramePr>
            <a:graphicFrameLocks noChangeAspect="1"/>
          </p:cNvGraphicFramePr>
          <p:nvPr/>
        </p:nvGraphicFramePr>
        <p:xfrm>
          <a:off x="4559300" y="2420938"/>
          <a:ext cx="7461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Формула" r:id="rId7" imgW="520474" imgH="279279" progId="Equation.3">
                  <p:embed/>
                </p:oleObj>
              </mc:Choice>
              <mc:Fallback>
                <p:oleObj name="Формула" r:id="rId7" imgW="520474" imgH="279279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2420938"/>
                        <a:ext cx="7461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0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06" name="Object 86"/>
          <p:cNvGraphicFramePr>
            <a:graphicFrameLocks noChangeAspect="1"/>
          </p:cNvGraphicFramePr>
          <p:nvPr/>
        </p:nvGraphicFramePr>
        <p:xfrm>
          <a:off x="5580063" y="2420938"/>
          <a:ext cx="8636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Формула" r:id="rId9" imgW="609600" imgH="279400" progId="Equation.3">
                  <p:embed/>
                </p:oleObj>
              </mc:Choice>
              <mc:Fallback>
                <p:oleObj name="Формула" r:id="rId9" imgW="609600" imgH="2794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420938"/>
                        <a:ext cx="8636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07" name="Object 87"/>
          <p:cNvGraphicFramePr>
            <a:graphicFrameLocks noChangeAspect="1"/>
          </p:cNvGraphicFramePr>
          <p:nvPr/>
        </p:nvGraphicFramePr>
        <p:xfrm>
          <a:off x="6659563" y="2349500"/>
          <a:ext cx="8651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Формула" r:id="rId11" imgW="825500" imgH="457200" progId="Equation.3">
                  <p:embed/>
                </p:oleObj>
              </mc:Choice>
              <mc:Fallback>
                <p:oleObj name="Формула" r:id="rId11" imgW="825500" imgH="4572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349500"/>
                        <a:ext cx="8651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1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08" name="Object 88"/>
          <p:cNvGraphicFramePr>
            <a:graphicFrameLocks noChangeAspect="1"/>
          </p:cNvGraphicFramePr>
          <p:nvPr/>
        </p:nvGraphicFramePr>
        <p:xfrm>
          <a:off x="7704138" y="2276475"/>
          <a:ext cx="11874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Формула" r:id="rId13" imgW="1002865" imgH="457002" progId="Equation.3">
                  <p:embed/>
                </p:oleObj>
              </mc:Choice>
              <mc:Fallback>
                <p:oleObj name="Формула" r:id="rId13" imgW="1002865" imgH="457002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276475"/>
                        <a:ext cx="11874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673" name="Rectangle 1201"/>
          <p:cNvSpPr>
            <a:spLocks noChangeArrowheads="1"/>
          </p:cNvSpPr>
          <p:nvPr/>
        </p:nvSpPr>
        <p:spPr bwMode="auto">
          <a:xfrm>
            <a:off x="8172450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" name="Прямоугольник 3"/>
          <p:cNvSpPr>
            <a:spLocks noChangeArrowheads="1"/>
          </p:cNvSpPr>
          <p:nvPr/>
        </p:nvSpPr>
        <p:spPr bwMode="auto">
          <a:xfrm>
            <a:off x="971550" y="115888"/>
            <a:ext cx="792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Расчёт теоретических частот </a:t>
            </a:r>
          </a:p>
        </p:txBody>
      </p:sp>
      <p:graphicFrame>
        <p:nvGraphicFramePr>
          <p:cNvPr id="6519" name="Group 375"/>
          <p:cNvGraphicFramePr>
            <a:graphicFrameLocks noGrp="1"/>
          </p:cNvGraphicFramePr>
          <p:nvPr/>
        </p:nvGraphicFramePr>
        <p:xfrm>
          <a:off x="971550" y="765175"/>
          <a:ext cx="7921625" cy="5621338"/>
        </p:xfrm>
        <a:graphic>
          <a:graphicData uri="http://schemas.openxmlformats.org/drawingml/2006/table">
            <a:tbl>
              <a:tblPr/>
              <a:tblGrid>
                <a:gridCol w="1096963"/>
                <a:gridCol w="1106487"/>
                <a:gridCol w="1084263"/>
                <a:gridCol w="979487"/>
                <a:gridCol w="979488"/>
                <a:gridCol w="1457325"/>
                <a:gridCol w="1217612"/>
              </a:tblGrid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Номер интервала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Границы интервала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-1.7583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-0,5000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-0,4608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0,0392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3,92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-1.7583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-1.2140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-0,4608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-0,3869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0,0739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-1.2140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-0.6697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-0,3869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-0,2486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0,1383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-0.6697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-0.1254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-0,2486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-0,0517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0,1969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19,69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-0.1254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0.4189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-0,0517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0,1628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0,2145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21,45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0.4189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0.9631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0,1628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0,3315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0,1687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0.9631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1.5074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0,3315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0,1030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1.5074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2.0517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0,4798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0,0453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4,53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2.0517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0,4798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-0,5000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0,0202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2,02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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3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9" name="Object 85"/>
          <p:cNvGraphicFramePr>
            <a:graphicFrameLocks noChangeAspect="1"/>
          </p:cNvGraphicFramePr>
          <p:nvPr/>
        </p:nvGraphicFramePr>
        <p:xfrm>
          <a:off x="4405313" y="981075"/>
          <a:ext cx="720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Формула" r:id="rId3" imgW="406400" imgH="241300" progId="Equation.3">
                  <p:embed/>
                </p:oleObj>
              </mc:Choice>
              <mc:Fallback>
                <p:oleObj name="Формула" r:id="rId3" imgW="406400" imgH="24130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981075"/>
                        <a:ext cx="7207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30" name="Object 86"/>
          <p:cNvGraphicFramePr>
            <a:graphicFrameLocks noChangeAspect="1"/>
          </p:cNvGraphicFramePr>
          <p:nvPr/>
        </p:nvGraphicFramePr>
        <p:xfrm>
          <a:off x="5364163" y="1052513"/>
          <a:ext cx="7366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Формула" r:id="rId5" imgW="495300" imgH="241300" progId="Equation.3">
                  <p:embed/>
                </p:oleObj>
              </mc:Choice>
              <mc:Fallback>
                <p:oleObj name="Формула" r:id="rId5" imgW="495300" imgH="2413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052513"/>
                        <a:ext cx="7366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31" name="Object 87"/>
          <p:cNvGraphicFramePr>
            <a:graphicFrameLocks noChangeAspect="1"/>
          </p:cNvGraphicFramePr>
          <p:nvPr/>
        </p:nvGraphicFramePr>
        <p:xfrm>
          <a:off x="6300788" y="1125538"/>
          <a:ext cx="13017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Формула" r:id="rId7" imgW="900918" imgH="203024" progId="Equation.3">
                  <p:embed/>
                </p:oleObj>
              </mc:Choice>
              <mc:Fallback>
                <p:oleObj name="Формула" r:id="rId7" imgW="900918" imgH="203024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125538"/>
                        <a:ext cx="130175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32" name="Object 88"/>
          <p:cNvGraphicFramePr>
            <a:graphicFrameLocks noChangeAspect="1"/>
          </p:cNvGraphicFramePr>
          <p:nvPr/>
        </p:nvGraphicFramePr>
        <p:xfrm>
          <a:off x="7667625" y="1125538"/>
          <a:ext cx="1225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Формула" r:id="rId9" imgW="736600" imgH="203200" progId="Equation.3">
                  <p:embed/>
                </p:oleObj>
              </mc:Choice>
              <mc:Fallback>
                <p:oleObj name="Формула" r:id="rId9" imgW="736600" imgH="203200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125538"/>
                        <a:ext cx="12255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33" name="Object 89"/>
          <p:cNvGraphicFramePr>
            <a:graphicFrameLocks noChangeAspect="1"/>
          </p:cNvGraphicFramePr>
          <p:nvPr/>
        </p:nvGraphicFramePr>
        <p:xfrm>
          <a:off x="6516688" y="1989138"/>
          <a:ext cx="7921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Формула" r:id="rId11" imgW="507780" imgH="203112" progId="Equation.3">
                  <p:embed/>
                </p:oleObj>
              </mc:Choice>
              <mc:Fallback>
                <p:oleObj name="Формула" r:id="rId11" imgW="507780" imgH="203112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989138"/>
                        <a:ext cx="792162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34" name="Object 90"/>
          <p:cNvGraphicFramePr>
            <a:graphicFrameLocks noChangeAspect="1"/>
          </p:cNvGraphicFramePr>
          <p:nvPr/>
        </p:nvGraphicFramePr>
        <p:xfrm>
          <a:off x="3492500" y="1989138"/>
          <a:ext cx="3714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Формула" r:id="rId13" imgW="279279" imgH="241195" progId="Equation.3">
                  <p:embed/>
                </p:oleObj>
              </mc:Choice>
              <mc:Fallback>
                <p:oleObj name="Формула" r:id="rId13" imgW="279279" imgH="241195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989138"/>
                        <a:ext cx="371475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35" name="Object 91"/>
          <p:cNvGraphicFramePr>
            <a:graphicFrameLocks noChangeAspect="1"/>
          </p:cNvGraphicFramePr>
          <p:nvPr/>
        </p:nvGraphicFramePr>
        <p:xfrm>
          <a:off x="2484438" y="1989138"/>
          <a:ext cx="2873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Формула" r:id="rId15" imgW="177800" imgH="241300" progId="Equation.3">
                  <p:embed/>
                </p:oleObj>
              </mc:Choice>
              <mc:Fallback>
                <p:oleObj name="Формула" r:id="rId15" imgW="177800" imgH="2413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989138"/>
                        <a:ext cx="2873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8172450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0"/>
            <a:ext cx="8172450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Расчёт критерия Пирсона</a:t>
            </a:r>
            <a:r>
              <a:rPr lang="ru-RU" sz="2400" b="1" dirty="0"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274" name="Rectangle 18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  <a:t/>
            </a:r>
            <a:b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</a:br>
            <a:endParaRPr lang="ru-RU" altLang="ru-RU" sz="800">
              <a:ea typeface="ArialMT"/>
              <a:cs typeface="Times New Roman" pitchFamily="18" charset="0"/>
            </a:endParaRPr>
          </a:p>
          <a:p>
            <a:pPr indent="539750" eaLnBrk="0" hangingPunct="0"/>
            <a:endParaRPr lang="ru-RU" altLang="ru-RU">
              <a:ea typeface="ArialMT"/>
              <a:cs typeface="Times New Roman" pitchFamily="18" charset="0"/>
            </a:endParaRPr>
          </a:p>
        </p:txBody>
      </p:sp>
      <p:sp>
        <p:nvSpPr>
          <p:cNvPr id="7275" name="Rectangle 19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28800" algn="l"/>
              </a:tabLst>
            </a:pPr>
            <a:endParaRPr lang="ru-RU" altLang="ru-RU"/>
          </a:p>
        </p:txBody>
      </p:sp>
      <p:graphicFrame>
        <p:nvGraphicFramePr>
          <p:cNvPr id="7600" name="Group 432"/>
          <p:cNvGraphicFramePr>
            <a:graphicFrameLocks noGrp="1"/>
          </p:cNvGraphicFramePr>
          <p:nvPr/>
        </p:nvGraphicFramePr>
        <p:xfrm>
          <a:off x="1079500" y="692150"/>
          <a:ext cx="7885113" cy="4460876"/>
        </p:xfrm>
        <a:graphic>
          <a:graphicData uri="http://schemas.openxmlformats.org/drawingml/2006/table">
            <a:tbl>
              <a:tblPr/>
              <a:tblGrid>
                <a:gridCol w="600075"/>
                <a:gridCol w="601663"/>
                <a:gridCol w="901700"/>
                <a:gridCol w="892175"/>
                <a:gridCol w="1285875"/>
                <a:gridCol w="1435100"/>
                <a:gridCol w="966787"/>
                <a:gridCol w="1201738"/>
              </a:tblGrid>
              <a:tr h="774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3,92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1,1664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0,2976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6,3776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0,0504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8,6604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-1,83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3,3489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0,2421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10,4121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19,69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-1,69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2,8561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0,1451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16,4551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21,45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2,4025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0,1120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24,6620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0,0169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17,1310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0,0900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9,7087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4,53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1,47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2,1609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0,4770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7,9470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2,02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-1,02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1,0404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0,5150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0,4950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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101,8489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65" name="Object 97"/>
          <p:cNvGraphicFramePr>
            <a:graphicFrameLocks noChangeAspect="1"/>
          </p:cNvGraphicFramePr>
          <p:nvPr/>
        </p:nvGraphicFramePr>
        <p:xfrm>
          <a:off x="1692275" y="836613"/>
          <a:ext cx="5032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Формула" r:id="rId3" imgW="215900" imgH="279400" progId="Equation.3">
                  <p:embed/>
                </p:oleObj>
              </mc:Choice>
              <mc:Fallback>
                <p:oleObj name="Формула" r:id="rId3" imgW="215900" imgH="27940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836613"/>
                        <a:ext cx="50323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66" name="Object 98"/>
          <p:cNvGraphicFramePr>
            <a:graphicFrameLocks noChangeAspect="1"/>
          </p:cNvGraphicFramePr>
          <p:nvPr/>
        </p:nvGraphicFramePr>
        <p:xfrm>
          <a:off x="2411413" y="836613"/>
          <a:ext cx="5048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Формула" r:id="rId5" imgW="203112" imgH="279279" progId="Equation.3">
                  <p:embed/>
                </p:oleObj>
              </mc:Choice>
              <mc:Fallback>
                <p:oleObj name="Формула" r:id="rId5" imgW="203112" imgH="279279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836613"/>
                        <a:ext cx="5048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67" name="Object 99"/>
          <p:cNvGraphicFramePr>
            <a:graphicFrameLocks noChangeAspect="1"/>
          </p:cNvGraphicFramePr>
          <p:nvPr/>
        </p:nvGraphicFramePr>
        <p:xfrm>
          <a:off x="3203575" y="946150"/>
          <a:ext cx="7921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Формула" r:id="rId7" imgW="508000" imgH="279400" progId="Equation.3">
                  <p:embed/>
                </p:oleObj>
              </mc:Choice>
              <mc:Fallback>
                <p:oleObj name="Формула" r:id="rId7" imgW="508000" imgH="2794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946150"/>
                        <a:ext cx="7921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68" name="Object 100"/>
          <p:cNvGraphicFramePr>
            <a:graphicFrameLocks noChangeAspect="1"/>
          </p:cNvGraphicFramePr>
          <p:nvPr/>
        </p:nvGraphicFramePr>
        <p:xfrm>
          <a:off x="4086225" y="946150"/>
          <a:ext cx="13350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Формула" r:id="rId9" imgW="635000" imgH="228600" progId="Equation.3">
                  <p:embed/>
                </p:oleObj>
              </mc:Choice>
              <mc:Fallback>
                <p:oleObj name="Формула" r:id="rId9" imgW="635000" imgH="2286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946150"/>
                        <a:ext cx="13350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69" name="Object 101"/>
          <p:cNvGraphicFramePr>
            <a:graphicFrameLocks noChangeAspect="1"/>
          </p:cNvGraphicFramePr>
          <p:nvPr/>
        </p:nvGraphicFramePr>
        <p:xfrm>
          <a:off x="5364163" y="692150"/>
          <a:ext cx="13684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Формула" r:id="rId11" imgW="673100" imgH="457200" progId="Equation.3">
                  <p:embed/>
                </p:oleObj>
              </mc:Choice>
              <mc:Fallback>
                <p:oleObj name="Формула" r:id="rId11" imgW="673100" imgH="4572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692150"/>
                        <a:ext cx="13684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0" name="Object 102"/>
          <p:cNvGraphicFramePr>
            <a:graphicFrameLocks noChangeAspect="1"/>
          </p:cNvGraphicFramePr>
          <p:nvPr/>
        </p:nvGraphicFramePr>
        <p:xfrm>
          <a:off x="6875463" y="747713"/>
          <a:ext cx="5048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Формула" r:id="rId13" imgW="190500" imgH="228600" progId="Equation.3">
                  <p:embed/>
                </p:oleObj>
              </mc:Choice>
              <mc:Fallback>
                <p:oleObj name="Формула" r:id="rId13" imgW="190500" imgH="2286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747713"/>
                        <a:ext cx="50482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1" name="Object 103"/>
          <p:cNvGraphicFramePr>
            <a:graphicFrameLocks noChangeAspect="1"/>
          </p:cNvGraphicFramePr>
          <p:nvPr/>
        </p:nvGraphicFramePr>
        <p:xfrm>
          <a:off x="8172450" y="765175"/>
          <a:ext cx="5032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Формула" r:id="rId15" imgW="228600" imgH="457200" progId="Equation.3">
                  <p:embed/>
                </p:oleObj>
              </mc:Choice>
              <mc:Fallback>
                <p:oleObj name="Формула" r:id="rId15" imgW="228600" imgH="4572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765175"/>
                        <a:ext cx="503238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02" name="Прямоугольник 27"/>
          <p:cNvSpPr>
            <a:spLocks noChangeArrowheads="1"/>
          </p:cNvSpPr>
          <p:nvPr/>
        </p:nvSpPr>
        <p:spPr bwMode="auto">
          <a:xfrm>
            <a:off x="1079500" y="5429250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Контроль:</a:t>
            </a:r>
          </a:p>
        </p:txBody>
      </p:sp>
      <p:sp>
        <p:nvSpPr>
          <p:cNvPr id="74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2" name="Object 104"/>
          <p:cNvGraphicFramePr>
            <a:graphicFrameLocks noChangeAspect="1"/>
          </p:cNvGraphicFramePr>
          <p:nvPr/>
        </p:nvGraphicFramePr>
        <p:xfrm>
          <a:off x="2555875" y="5372100"/>
          <a:ext cx="58181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Формула" r:id="rId17" imgW="2959100" imgH="254000" progId="Equation.3">
                  <p:embed/>
                </p:oleObj>
              </mc:Choice>
              <mc:Fallback>
                <p:oleObj name="Формула" r:id="rId17" imgW="2959100" imgH="2540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372100"/>
                        <a:ext cx="58181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07" name="Rectangle 239"/>
          <p:cNvSpPr>
            <a:spLocks noChangeArrowheads="1"/>
          </p:cNvSpPr>
          <p:nvPr/>
        </p:nvSpPr>
        <p:spPr bwMode="auto">
          <a:xfrm>
            <a:off x="8172450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Прямоугольник 3"/>
          <p:cNvSpPr>
            <a:spLocks noChangeArrowheads="1"/>
          </p:cNvSpPr>
          <p:nvPr/>
        </p:nvSpPr>
        <p:spPr bwMode="auto">
          <a:xfrm>
            <a:off x="1079500" y="115888"/>
            <a:ext cx="8172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Условно-эталонные значения финансовых коэффициентов </a:t>
            </a:r>
          </a:p>
        </p:txBody>
      </p:sp>
      <p:sp>
        <p:nvSpPr>
          <p:cNvPr id="112642" name="Rectangle 18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  <a:t/>
            </a:r>
            <a:b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</a:br>
            <a:endParaRPr lang="ru-RU" altLang="ru-RU" sz="800">
              <a:ea typeface="ArialMT"/>
              <a:cs typeface="Times New Roman" pitchFamily="18" charset="0"/>
            </a:endParaRPr>
          </a:p>
          <a:p>
            <a:pPr indent="539750" eaLnBrk="0" hangingPunct="0"/>
            <a:endParaRPr lang="ru-RU" altLang="ru-RU">
              <a:ea typeface="ArialMT"/>
              <a:cs typeface="Times New Roman" pitchFamily="18" charset="0"/>
            </a:endParaRPr>
          </a:p>
        </p:txBody>
      </p:sp>
      <p:sp>
        <p:nvSpPr>
          <p:cNvPr id="112643" name="Rectangle 19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28800" algn="l"/>
              </a:tabLst>
            </a:pPr>
            <a:endParaRPr lang="ru-RU" altLang="ru-RU"/>
          </a:p>
        </p:txBody>
      </p:sp>
      <p:sp>
        <p:nvSpPr>
          <p:cNvPr id="112644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28800" algn="l"/>
              </a:tabLst>
            </a:pPr>
            <a:endParaRPr lang="ru-RU" altLang="ru-RU"/>
          </a:p>
        </p:txBody>
      </p:sp>
      <p:sp>
        <p:nvSpPr>
          <p:cNvPr id="112645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663700" algn="l"/>
              </a:tabLst>
            </a:pPr>
            <a:r>
              <a:rPr lang="ru-RU" altLang="ru-RU" sz="800"/>
              <a:t/>
            </a:r>
            <a:br>
              <a:rPr lang="ru-RU" altLang="ru-RU" sz="800"/>
            </a:br>
            <a:endParaRPr lang="ru-RU" altLang="ru-RU"/>
          </a:p>
          <a:p>
            <a:pPr eaLnBrk="0" hangingPunct="0">
              <a:tabLst>
                <a:tab pos="1663700" algn="l"/>
              </a:tabLst>
            </a:pPr>
            <a:endParaRPr lang="ru-RU" altLang="ru-RU"/>
          </a:p>
        </p:txBody>
      </p:sp>
      <p:sp>
        <p:nvSpPr>
          <p:cNvPr id="112646" name="Rectangle 2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  <a:p>
            <a:pPr eaLnBrk="0" hangingPunct="0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/>
          </a:p>
        </p:txBody>
      </p:sp>
      <p:graphicFrame>
        <p:nvGraphicFramePr>
          <p:cNvPr id="46231" name="Group 151"/>
          <p:cNvGraphicFramePr>
            <a:graphicFrameLocks noGrp="1"/>
          </p:cNvGraphicFramePr>
          <p:nvPr/>
        </p:nvGraphicFramePr>
        <p:xfrm>
          <a:off x="1763713" y="946150"/>
          <a:ext cx="7200900" cy="5791200"/>
        </p:xfrm>
        <a:graphic>
          <a:graphicData uri="http://schemas.openxmlformats.org/drawingml/2006/table">
            <a:tbl>
              <a:tblPr/>
              <a:tblGrid>
                <a:gridCol w="3529012"/>
                <a:gridCol w="3671888"/>
              </a:tblGrid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Финансовый коэффициент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Условно-эталонное значение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1,6704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0,6119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0,4828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0,1207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0,4131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1,2955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0,1075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0,7582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0,3876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2,1563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0,9821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0,0617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0,0733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0,0911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0,1458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0,8918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229" name="Rectangle 149"/>
          <p:cNvSpPr>
            <a:spLocks noChangeArrowheads="1"/>
          </p:cNvSpPr>
          <p:nvPr/>
        </p:nvSpPr>
        <p:spPr bwMode="auto">
          <a:xfrm>
            <a:off x="8391525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9113" y="115888"/>
            <a:ext cx="8280400" cy="210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/>
              <a:t>Нормативные значения финансовых коэффициентов, установленных стандартной методикой финансового анализа, и с учётом особенностей промышленных предприятий Курской области</a:t>
            </a:r>
          </a:p>
          <a:p>
            <a:pPr algn="ctr">
              <a:defRPr/>
            </a:pPr>
            <a:r>
              <a:rPr lang="ru-RU" sz="2200" b="1">
                <a:latin typeface="Corbel" pitchFamily="34" charset="0"/>
              </a:rPr>
              <a:t> (начало)</a:t>
            </a:r>
          </a:p>
          <a:p>
            <a:pPr algn="ctr">
              <a:defRPr/>
            </a:pP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13666" name="Rectangle 18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  <a:t/>
            </a:r>
            <a:b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</a:br>
            <a:endParaRPr lang="ru-RU" altLang="ru-RU" sz="800">
              <a:ea typeface="ArialMT"/>
              <a:cs typeface="Times New Roman" pitchFamily="18" charset="0"/>
            </a:endParaRPr>
          </a:p>
          <a:p>
            <a:pPr indent="539750" eaLnBrk="0" hangingPunct="0"/>
            <a:endParaRPr lang="ru-RU" altLang="ru-RU">
              <a:ea typeface="ArialMT"/>
              <a:cs typeface="Times New Roman" pitchFamily="18" charset="0"/>
            </a:endParaRPr>
          </a:p>
        </p:txBody>
      </p:sp>
      <p:sp>
        <p:nvSpPr>
          <p:cNvPr id="113667" name="Rectangle 19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28800" algn="l"/>
              </a:tabLst>
            </a:pPr>
            <a:endParaRPr lang="ru-RU" altLang="ru-RU"/>
          </a:p>
        </p:txBody>
      </p:sp>
      <p:graphicFrame>
        <p:nvGraphicFramePr>
          <p:cNvPr id="47207" name="Group 103"/>
          <p:cNvGraphicFramePr>
            <a:graphicFrameLocks noGrp="1"/>
          </p:cNvGraphicFramePr>
          <p:nvPr/>
        </p:nvGraphicFramePr>
        <p:xfrm>
          <a:off x="900113" y="1844675"/>
          <a:ext cx="8196262" cy="4732338"/>
        </p:xfrm>
        <a:graphic>
          <a:graphicData uri="http://schemas.openxmlformats.org/drawingml/2006/table">
            <a:tbl>
              <a:tblPr/>
              <a:tblGrid>
                <a:gridCol w="4792662"/>
                <a:gridCol w="1874838"/>
                <a:gridCol w="1528762"/>
              </a:tblGrid>
              <a:tr h="1704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финансового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Стандартный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норматив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Нормативное ограничение, полученное на основе анализа эмпирических данных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финансовой независимости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0,5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0,36-0,43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соотношения заёмных и собственных средств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более 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1,67-2,03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обеспеченности собственными источниками финансирования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0,6-0,8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0,29-0,61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финансовой устойчивости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0,8-0,9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0,22-0,48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абсолютной ликвидности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0,2-0,5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0,02-0,12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критической ликвидности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0,7-0,8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0,21-0,41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текущей ликвидности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1,08-1,3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ликвидности товарно-материальных ценностей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0,5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0,07-0,25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208" name="Rectangle 104"/>
          <p:cNvSpPr>
            <a:spLocks noChangeArrowheads="1"/>
          </p:cNvSpPr>
          <p:nvPr/>
        </p:nvSpPr>
        <p:spPr bwMode="auto">
          <a:xfrm>
            <a:off x="8391525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Прямоугольник 2"/>
          <p:cNvSpPr>
            <a:spLocks noChangeArrowheads="1"/>
          </p:cNvSpPr>
          <p:nvPr/>
        </p:nvSpPr>
        <p:spPr bwMode="auto">
          <a:xfrm>
            <a:off x="684213" y="0"/>
            <a:ext cx="78279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Нормативные значения финансовых коэффициентов, установленных стандартной методикой финансового анализа, и с учётом особенностей промышленных предприятий Курской области </a:t>
            </a:r>
            <a:r>
              <a:rPr lang="ru-RU" b="1">
                <a:latin typeface="Corbel" pitchFamily="34" charset="0"/>
              </a:rPr>
              <a:t> (окончание)</a:t>
            </a:r>
          </a:p>
        </p:txBody>
      </p:sp>
      <p:graphicFrame>
        <p:nvGraphicFramePr>
          <p:cNvPr id="48267" name="Group 139"/>
          <p:cNvGraphicFramePr>
            <a:graphicFrameLocks noGrp="1"/>
          </p:cNvGraphicFramePr>
          <p:nvPr/>
        </p:nvGraphicFramePr>
        <p:xfrm>
          <a:off x="1079500" y="1268413"/>
          <a:ext cx="7885113" cy="4356356"/>
        </p:xfrm>
        <a:graphic>
          <a:graphicData uri="http://schemas.openxmlformats.org/drawingml/2006/table">
            <a:tbl>
              <a:tblPr/>
              <a:tblGrid>
                <a:gridCol w="4851400"/>
                <a:gridCol w="1414463"/>
                <a:gridCol w="1619250"/>
              </a:tblGrid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финансового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Стандартный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норматив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Нормативное ограничение, полученное на основе анализа эмпирических данных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обеспеченности собственными средствами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0,1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0,01-0,11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Общий показатель ликвидности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менее 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0,48-0,76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Общий коэффициент оборачиваемости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0,15-0,39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оборачиваемости запасов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1,34-2,16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оборачиваемости собственных средств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0,72-0,98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Рентабельность использования всего капитала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0,02-0,062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Рентабельность использования собственных средств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0,029-0,073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98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Рентабельность продаж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0,049-0,091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Рентабельность по текущим затратам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0,044-0,146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98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Рентабельность производственных фондов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определён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0,43-0,89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021" marR="500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8391525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0"/>
            <a:ext cx="8172450" cy="1857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/>
              <a:t>Показатели потенциала внутренней среды промышленных предприятий Курской области</a:t>
            </a:r>
          </a:p>
          <a:p>
            <a:pPr algn="ctr">
              <a:defRPr/>
            </a:pPr>
            <a:r>
              <a:rPr lang="ru-RU" sz="2200" b="1"/>
              <a:t>(начало)</a:t>
            </a:r>
            <a:r>
              <a:rPr lang="ru-RU" sz="2400" b="1"/>
              <a:t> </a:t>
            </a:r>
          </a:p>
          <a:p>
            <a:pPr algn="just">
              <a:defRPr/>
            </a:pPr>
            <a:r>
              <a:rPr lang="ru-RU" sz="2400">
                <a:latin typeface="Corbel" pitchFamily="34" charset="0"/>
              </a:rPr>
              <a:t> </a:t>
            </a:r>
          </a:p>
          <a:p>
            <a:pPr algn="ctr">
              <a:defRPr/>
            </a:pPr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15714" name="Rectangle 188"/>
          <p:cNvSpPr>
            <a:spLocks noChangeArrowheads="1"/>
          </p:cNvSpPr>
          <p:nvPr/>
        </p:nvSpPr>
        <p:spPr bwMode="auto">
          <a:xfrm>
            <a:off x="152400" y="-61913"/>
            <a:ext cx="723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  <a:t/>
            </a:r>
            <a:br>
              <a:rPr lang="ru-RU" altLang="ru-RU" sz="1400">
                <a:latin typeface="Times New Roman" pitchFamily="18" charset="0"/>
                <a:ea typeface="ArialMT"/>
                <a:cs typeface="Times New Roman" pitchFamily="18" charset="0"/>
              </a:rPr>
            </a:br>
            <a:endParaRPr lang="ru-RU" altLang="ru-RU" sz="800">
              <a:ea typeface="ArialMT"/>
              <a:cs typeface="Times New Roman" pitchFamily="18" charset="0"/>
            </a:endParaRPr>
          </a:p>
        </p:txBody>
      </p:sp>
      <p:sp>
        <p:nvSpPr>
          <p:cNvPr id="115715" name="Rectangle 19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28800" algn="l"/>
              </a:tabLst>
            </a:pPr>
            <a:endParaRPr lang="ru-RU" altLang="ru-RU"/>
          </a:p>
        </p:txBody>
      </p:sp>
      <p:graphicFrame>
        <p:nvGraphicFramePr>
          <p:cNvPr id="49577" name="Group 425"/>
          <p:cNvGraphicFramePr>
            <a:graphicFrameLocks noGrp="1"/>
          </p:cNvGraphicFramePr>
          <p:nvPr/>
        </p:nvGraphicFramePr>
        <p:xfrm>
          <a:off x="900113" y="1052513"/>
          <a:ext cx="8101012" cy="5136072"/>
        </p:xfrm>
        <a:graphic>
          <a:graphicData uri="http://schemas.openxmlformats.org/drawingml/2006/table">
            <a:tbl>
              <a:tblPr/>
              <a:tblGrid>
                <a:gridCol w="360362"/>
                <a:gridCol w="2479675"/>
                <a:gridCol w="741363"/>
                <a:gridCol w="565150"/>
                <a:gridCol w="565150"/>
                <a:gridCol w="565150"/>
                <a:gridCol w="565150"/>
                <a:gridCol w="563562"/>
                <a:gridCol w="565150"/>
                <a:gridCol w="565150"/>
                <a:gridCol w="565150"/>
              </a:tblGrid>
              <a:tr h="150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Предприятие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Производство продукции,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Производственные площади, X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Производительность труда ППС, X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Среднегодовая численность производственного персонала, Х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Энерговооружённость (на 1 среднегодового работника), Х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млрд. руб.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м2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руб/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сило-часов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«Фармстандарт-Лексредства»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10,86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3,89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«Счетмаш»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8,46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3,08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19,6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«Курскэнерго»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9,57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2,90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ООО КУрскоблнефтепродукт»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«Курскгаз»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2,77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ООО «Мострансгаз» Курское управление магистральных газопроводов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7,23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2,75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«Курская фабрика технических тканей»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7,02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2,64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Курская АЭС 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11,93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4,31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«Электроаппарат»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6,76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2,51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56,6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ОАО «Электроагрегат»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4,01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72" marR="5907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319" name="Rectangle 167"/>
          <p:cNvSpPr>
            <a:spLocks noChangeArrowheads="1"/>
          </p:cNvSpPr>
          <p:nvPr/>
        </p:nvSpPr>
        <p:spPr bwMode="auto">
          <a:xfrm>
            <a:off x="8391525" y="1889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Прямоугольник 3"/>
          <p:cNvSpPr>
            <a:spLocks noChangeArrowheads="1"/>
          </p:cNvSpPr>
          <p:nvPr/>
        </p:nvSpPr>
        <p:spPr bwMode="auto">
          <a:xfrm>
            <a:off x="971550" y="0"/>
            <a:ext cx="8172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Показатели потенциала внутренней среды промышленных предприятий Курской области</a:t>
            </a:r>
          </a:p>
          <a:p>
            <a:pPr algn="ctr"/>
            <a:r>
              <a:rPr lang="ru-RU" sz="2400" b="1"/>
              <a:t>(окончание) </a:t>
            </a:r>
          </a:p>
        </p:txBody>
      </p:sp>
      <p:graphicFrame>
        <p:nvGraphicFramePr>
          <p:cNvPr id="50601" name="Group 425"/>
          <p:cNvGraphicFramePr>
            <a:graphicFrameLocks noGrp="1"/>
          </p:cNvGraphicFramePr>
          <p:nvPr/>
        </p:nvGraphicFramePr>
        <p:xfrm>
          <a:off x="971550" y="1316038"/>
          <a:ext cx="8158163" cy="4848229"/>
        </p:xfrm>
        <a:graphic>
          <a:graphicData uri="http://schemas.openxmlformats.org/drawingml/2006/table">
            <a:tbl>
              <a:tblPr/>
              <a:tblGrid>
                <a:gridCol w="360363"/>
                <a:gridCol w="2222500"/>
                <a:gridCol w="785812"/>
                <a:gridCol w="598488"/>
                <a:gridCol w="598487"/>
                <a:gridCol w="598488"/>
                <a:gridCol w="600075"/>
                <a:gridCol w="598487"/>
                <a:gridCol w="596900"/>
                <a:gridCol w="600075"/>
                <a:gridCol w="598488"/>
              </a:tblGrid>
              <a:tr h="10715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Предприятие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Производство продукции,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Производственные площади, X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Производительность труда ППС, X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Среднегодовая численность производственного персонала, Х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Энерговооружённость (на 1 среднегодового работника), Х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млрд. руб.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м2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руб/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сило-часов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«Кондитер-Курск»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10,54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4,44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ОАО«Михайловский ГОК» ”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11,82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4,36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 Геомаш»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7,79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«Курскрезинотехника»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«Курский ликероводочный завод»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10,35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2,95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НПО «Композит»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6,84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2,66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«Курский комбинат хлебопродуктов»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9,77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2,82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«Курская подшипниковая компания»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6,58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2,38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«Курскхимволокно».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4,94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2,32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«Прибор»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10,65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3,77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5178" marR="351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689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813" y="6308725"/>
            <a:ext cx="53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891" name="Прямоугольник 4"/>
          <p:cNvSpPr>
            <a:spLocks noChangeArrowheads="1"/>
          </p:cNvSpPr>
          <p:nvPr/>
        </p:nvSpPr>
        <p:spPr bwMode="auto">
          <a:xfrm>
            <a:off x="1866900" y="6315075"/>
            <a:ext cx="6964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8,351 + 1,266</a:t>
            </a:r>
            <a:r>
              <a:rPr lang="ru-RU">
                <a:sym typeface="Symbol" pitchFamily="18" charset="2"/>
              </a:rPr>
              <a:t></a:t>
            </a:r>
            <a:r>
              <a:rPr lang="ru-RU"/>
              <a:t>Х</a:t>
            </a:r>
            <a:r>
              <a:rPr lang="ru-RU" baseline="-25000"/>
              <a:t>1</a:t>
            </a:r>
            <a:r>
              <a:rPr lang="ru-RU"/>
              <a:t> + 0,409</a:t>
            </a:r>
            <a:r>
              <a:rPr lang="ru-RU">
                <a:sym typeface="Symbol" pitchFamily="18" charset="2"/>
              </a:rPr>
              <a:t></a:t>
            </a:r>
            <a:r>
              <a:rPr lang="ru-RU"/>
              <a:t>Х</a:t>
            </a:r>
            <a:r>
              <a:rPr lang="ru-RU" baseline="-25000"/>
              <a:t>2</a:t>
            </a:r>
            <a:r>
              <a:rPr lang="ru-RU"/>
              <a:t> + 0,096</a:t>
            </a:r>
            <a:r>
              <a:rPr lang="ru-RU">
                <a:sym typeface="Symbol" pitchFamily="18" charset="2"/>
              </a:rPr>
              <a:t></a:t>
            </a:r>
            <a:r>
              <a:rPr lang="ru-RU"/>
              <a:t>Х</a:t>
            </a:r>
            <a:r>
              <a:rPr lang="ru-RU" baseline="-25000"/>
              <a:t>3</a:t>
            </a:r>
            <a:r>
              <a:rPr lang="ru-RU"/>
              <a:t> + 0,292</a:t>
            </a:r>
            <a:r>
              <a:rPr lang="ru-RU">
                <a:sym typeface="Symbol" pitchFamily="18" charset="2"/>
              </a:rPr>
              <a:t></a:t>
            </a:r>
            <a:r>
              <a:rPr lang="ru-RU"/>
              <a:t>Х</a:t>
            </a:r>
            <a:r>
              <a:rPr lang="ru-RU" baseline="-25000"/>
              <a:t>4</a:t>
            </a:r>
            <a:r>
              <a:rPr lang="ru-RU"/>
              <a:t>               (3)</a:t>
            </a:r>
          </a:p>
        </p:txBody>
      </p:sp>
      <p:sp>
        <p:nvSpPr>
          <p:cNvPr id="50343" name="Rectangle 167"/>
          <p:cNvSpPr>
            <a:spLocks noChangeArrowheads="1"/>
          </p:cNvSpPr>
          <p:nvPr/>
        </p:nvSpPr>
        <p:spPr bwMode="auto">
          <a:xfrm>
            <a:off x="8391525" y="0"/>
            <a:ext cx="7524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7063" y="0"/>
            <a:ext cx="8172450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algn="ctr">
              <a:defRPr/>
            </a:pPr>
            <a:r>
              <a:rPr lang="ru-RU" sz="2000" b="1">
                <a:latin typeface="Times New Roman" pitchFamily="18" charset="0"/>
              </a:rPr>
              <a:t>Факторы макро- и микросреды, учитываемые при разработке мер по поддержке антикризисного управления предприятиями 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(начало)</a:t>
            </a:r>
          </a:p>
        </p:txBody>
      </p:sp>
      <p:sp>
        <p:nvSpPr>
          <p:cNvPr id="11776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17763" name="Rectangle 26"/>
          <p:cNvSpPr>
            <a:spLocks noChangeArrowheads="1"/>
          </p:cNvSpPr>
          <p:nvPr/>
        </p:nvSpPr>
        <p:spPr bwMode="auto">
          <a:xfrm>
            <a:off x="0" y="641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13445" y="1056897"/>
          <a:ext cx="8060472" cy="53994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1899310"/>
                <a:gridCol w="2308806"/>
                <a:gridCol w="1926178"/>
                <a:gridCol w="1926178"/>
              </a:tblGrid>
              <a:tr h="1614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Среда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 dirty="0">
                          <a:effectLst/>
                        </a:rPr>
                        <a:t>Факторы среды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Устойчивые к кризисам,  не подверженные изменениям под влиянием внутренних импульсов и воздействию со стороны предприятия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Сопутствующие кризисам и изменяющих его характеристики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Неустойчивые к кризисам, существенно изменяющим свои параметры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</a:tr>
              <a:tr h="360251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макросреда</a:t>
                      </a:r>
                      <a:endParaRPr lang="ru-RU" sz="20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Система государственного регулирования предпринимательской деятельности; порядок налогообложения; производительность труда; стиль жизни, привычки, нравственные и этические нормы, религиозные нормы; половозрастная структура населения; техника, технология;  нормативно-правовые акты; природная среда, климатические условиями и др.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Крупные политические события; войны; природные и техногенные катастрофы и т.п.</a:t>
                      </a:r>
                    </a:p>
                    <a:p>
                      <a:pPr indent="195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ВВП, ВРП, НД; инфляция; уровень безработицы;  процентная ставка; платежный баланс; нормы накопления, сбережения и потребления; уровень жизни различных групп населения.</a:t>
                      </a:r>
                    </a:p>
                    <a:p>
                      <a:pPr indent="195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/>
                </a:tc>
              </a:tr>
            </a:tbl>
          </a:graphicData>
        </a:graphic>
      </p:graphicFrame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8391525" y="333375"/>
            <a:ext cx="7524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8" y="0"/>
            <a:ext cx="8172450" cy="1552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Факторы макро- и микросреды, учитываемые при разработке мер по поддержке антикризисного управления предприятиями </a:t>
            </a:r>
          </a:p>
          <a:p>
            <a:pPr marL="920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(окончание)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569660"/>
          <a:ext cx="7848873" cy="51222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1836439"/>
                <a:gridCol w="2253072"/>
                <a:gridCol w="1879681"/>
                <a:gridCol w="1879681"/>
              </a:tblGrid>
              <a:tr h="1364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2000" dirty="0">
                          <a:effectLst/>
                        </a:rPr>
                        <a:t>Среда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400" dirty="0">
                          <a:effectLst/>
                        </a:rPr>
                        <a:t>Факторы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 dirty="0">
                          <a:effectLst/>
                        </a:rPr>
                        <a:t>Устойчивые к кризисам,  не подверженные изменениям под влиянием внутренних импульсов и воздействию со стороны предприятия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Сопутствующие кризисам и изменяющих его характеристики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Неустойчивые к кризисам, существенно изменяющим свои параметры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</a:tr>
              <a:tr h="32738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микросреда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>
                          <a:effectLst/>
                        </a:rPr>
                        <a:t>Поставщики трудовых ресурсов (службы занятости, учебные заведения и др.); состояние институтов гражданского общества (профсоюзы, гражданские группы общественного мнения и др.); местное сообщество (общины, религиозные организации и др.); кадры необходимой специальности, уровня образования, стоимость рабочей силы;  поставщики сырья и материалов, оборудования, энергии, капитала (банки, акционеры, некоммерческие организации).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>
                          <a:effectLst/>
                        </a:rPr>
                        <a:t>Величина производственно-хозяйственных и финансовых показателей, конкурентоспособность предприятия и выпускаемой продукции, система менеджмента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Потребители (домохозяйства, приобретающие товары и услуги для личного пользования); предприятия, получающие товары и услуги для производственных целей; фирмы-посредники; бюджетные организации;  иностранные потребители, приобретающие товары и услуги для личного и производственного потребления; продавцы; конкуренты.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04" marR="30104" marT="0" marB="0"/>
                </a:tc>
              </a:tr>
            </a:tbl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243888" y="404813"/>
            <a:ext cx="752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476250"/>
            <a:ext cx="7499350" cy="5772150"/>
          </a:xfrm>
        </p:spPr>
        <p:txBody>
          <a:bodyPr/>
          <a:lstStyle/>
          <a:p>
            <a:r>
              <a:rPr lang="ru-RU" sz="3600" dirty="0" smtClean="0"/>
              <a:t>В современных условиях антикризисное управление </a:t>
            </a:r>
            <a:r>
              <a:rPr lang="ru-RU" sz="3600" smtClean="0"/>
              <a:t>предприятиями должно </a:t>
            </a:r>
            <a:r>
              <a:rPr lang="ru-RU" sz="3600" dirty="0" smtClean="0"/>
              <a:t>осуществляться с учетом параметров их производственной деятельности и внешней среды, использованием адекватных ему мер государственной поддержки кластерных образований на </a:t>
            </a:r>
            <a:r>
              <a:rPr lang="ru-RU" sz="3600" dirty="0" err="1" smtClean="0"/>
              <a:t>мезоуровне</a:t>
            </a:r>
            <a:r>
              <a:rPr lang="ru-RU" sz="3600" dirty="0" smtClean="0"/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3" name="Picture 11" descr="Вертакова Юлия Владимировна                             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1863" y="2795588"/>
            <a:ext cx="1408112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58888" y="981075"/>
            <a:ext cx="68564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2132856"/>
            <a:ext cx="57104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Plain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Юго-Западный государственный университет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613" y="2924175"/>
            <a:ext cx="6588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КАФЕДРА РЕГИОНАЛЬНОЙ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ЭКОНОМИКИ И МЕНЕДЖМАНЕТА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3645024"/>
            <a:ext cx="345638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9956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305040, г.Курск, </a:t>
            </a:r>
          </a:p>
          <a:p>
            <a:pPr algn="ctr" defTabSz="9956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Челюскинцев ул., д.19</a:t>
            </a:r>
          </a:p>
          <a:p>
            <a:pPr algn="ctr" defTabSz="9956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(Корпус №1), 4-й этаж, ауд. А-42</a:t>
            </a:r>
            <a:endParaRPr lang="en-US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4293096"/>
            <a:ext cx="216024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9956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Tahoma" pitchFamily="34" charset="0"/>
                <a:cs typeface="Times New Roman" pitchFamily="18" charset="0"/>
                <a:sym typeface="Wingdings"/>
              </a:rPr>
              <a:t> </a:t>
            </a: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Tahoma" pitchFamily="34" charset="0"/>
                <a:cs typeface="Times New Roman" pitchFamily="18" charset="0"/>
              </a:rPr>
              <a:t>(4712) 587-118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4365104"/>
            <a:ext cx="20162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9956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327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www.swsu.ru</a:t>
            </a:r>
            <a:endParaRPr lang="ru-RU" spc="327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4067175" y="5013325"/>
            <a:ext cx="2701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reandm@rambler.ru</a:t>
            </a:r>
          </a:p>
        </p:txBody>
      </p:sp>
      <p:sp>
        <p:nvSpPr>
          <p:cNvPr id="143372" name="TextBox 21"/>
          <p:cNvSpPr txBox="1">
            <a:spLocks noChangeArrowheads="1"/>
          </p:cNvSpPr>
          <p:nvPr/>
        </p:nvSpPr>
        <p:spPr bwMode="auto">
          <a:xfrm>
            <a:off x="684213" y="5075238"/>
            <a:ext cx="2020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vertakova7@ya.ru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313" y="4510088"/>
            <a:ext cx="2436812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Юлия Владимировна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Вертакова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52707" y="2492896"/>
            <a:ext cx="520366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cs typeface="+mn-cs"/>
              </a:rPr>
              <a:t>Факультет экономики и менеджмента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404813"/>
            <a:ext cx="7499350" cy="5843587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dirty="0" smtClean="0"/>
              <a:t>Нами выделена следующая совокупность характеристик действующих систем антикризисного управления предприятиями реального сектора экономики РФ: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1)действующие на предприятиях системы управления направлены, прежде всего, на функционирование в стабильных экономических условиях; достаточно продуктивные в условиях благоприятной экономической ситуации, но оказались мало пригодными к решению производственных и финансовых проблем в период спада объемов производства на крупнейших мировых рынках товаров и услуг;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2)предпринимаемые меры на снижение деловой активности на мировом и российском рынках, ухудшение параметров внешней среды, ограничиваются, преимущественно, фрагментарными, оперативными действиями, корректирующими отдельные производственные, экономические и институциональные процессы в рамках  предприятий и производственных </a:t>
            </a:r>
            <a:r>
              <a:rPr lang="ru-RU" sz="2000" dirty="0" err="1" smtClean="0"/>
              <a:t>комплексов;реакция</a:t>
            </a:r>
            <a:r>
              <a:rPr lang="ru-RU" sz="2000" dirty="0" smtClean="0"/>
              <a:t> менеджмента российских предприятий отличается, как правило, непоследовательностью, направлена не столько на ликвидацию причин кризисов, сколько на устранение их наиболее очевидных последствий, не системно, со значительным опозданием;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-499766"/>
            <a:ext cx="8208912" cy="640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3</a:t>
            </a:r>
            <a:r>
              <a:rPr lang="ru-RU" sz="2000" dirty="0"/>
              <a:t>) наблюдается низкая эффективность антикризисных мер, что в значительной мере связано с недостаточной разработанностью теоретических положений, отражающих сущность, причины, факторы кризисов, обусловливающих характер кризов систем макро-, мезо- и микроуровня, содержание антикризисного управления, специфику управления предприятиями на различных фазах его цикла и изменений состояния внешней среды;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4)</a:t>
            </a:r>
            <a:r>
              <a:rPr lang="ru-RU" sz="2000" dirty="0" err="1"/>
              <a:t>используемыепри</a:t>
            </a:r>
            <a:r>
              <a:rPr lang="ru-RU" sz="2000" dirty="0"/>
              <a:t> формировании систем антикризисного управления предприятиями модели оценки финансово-экономического состояния, не в полной мере отражают отраслевую и региональную специфику;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5) предлагаемый в российской практике антикризисного управления набор действий предполагает только совершенствование финансовой деятельности и не  направлен на улучшение технико-технологических процессов, организационных основ их взаимодействия с внешней средой;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6) механизм управления, направленный на разрешение кризисных ситуаций на предприятиях реального сектора экономики,  фактически ориентирован только на действия в условиях приближающегося или фактически состоявшегося банкротства, диагностированного по определенной, имеющей ряд недостатков, методике;</a:t>
            </a:r>
          </a:p>
        </p:txBody>
      </p:sp>
    </p:spTree>
    <p:extLst>
      <p:ext uri="{BB962C8B-B14F-4D97-AF65-F5344CB8AC3E}">
        <p14:creationId xmlns:p14="http://schemas.microsoft.com/office/powerpoint/2010/main" val="364885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2"/>
          <p:cNvSpPr>
            <a:spLocks noChangeArrowheads="1"/>
          </p:cNvSpPr>
          <p:nvPr/>
        </p:nvSpPr>
        <p:spPr bwMode="auto">
          <a:xfrm>
            <a:off x="1122363" y="404813"/>
            <a:ext cx="8021637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None/>
            </a:pPr>
            <a:r>
              <a:rPr lang="ru-RU" b="1"/>
              <a:t>ПОКАЗАТЕЛИ  ХАРАКТЕРИЗУЮЩИЕ ФИНАНСОВО-ЭКОНОМИЧЕСКОЕ СОСТОЯНИЕ И ПРОИЗВОДСТВЕННУЮ ДЕЯТЕЛЬНОСТЬ ПРОМЫШЛЕННЫХ ПРЕДПРИЯТИЙ </a:t>
            </a:r>
          </a:p>
          <a:p>
            <a:pPr marL="285750" indent="-285750" algn="ctr">
              <a:buFont typeface="Wingdings" pitchFamily="2" charset="2"/>
              <a:buNone/>
            </a:pPr>
            <a:endParaRPr lang="ru-RU" b="1"/>
          </a:p>
          <a:p>
            <a:pPr marL="285750" indent="-285750">
              <a:buFont typeface="Wingdings" pitchFamily="2" charset="2"/>
              <a:buChar char="Ø"/>
            </a:pPr>
            <a:r>
              <a:rPr lang="ru-RU"/>
              <a:t>группа показателей финансовой устойчивости (коэффициент финансовой независимости К</a:t>
            </a:r>
            <a:r>
              <a:rPr lang="ru-RU" baseline="-25000"/>
              <a:t>11</a:t>
            </a:r>
            <a:r>
              <a:rPr lang="ru-RU"/>
              <a:t>, коэффициент соотношения заёмных и собственных средств К</a:t>
            </a:r>
            <a:r>
              <a:rPr lang="ru-RU" baseline="-25000"/>
              <a:t>13</a:t>
            </a:r>
            <a:r>
              <a:rPr lang="ru-RU"/>
              <a:t>, коэффициент обеспеченности собственными источниками финансирования К</a:t>
            </a:r>
            <a:r>
              <a:rPr lang="ru-RU" baseline="-25000"/>
              <a:t>14</a:t>
            </a:r>
            <a:r>
              <a:rPr lang="ru-RU"/>
              <a:t>, коэффициент финансовой устойчивости К</a:t>
            </a:r>
            <a:r>
              <a:rPr lang="ru-RU" baseline="-25000"/>
              <a:t>15</a:t>
            </a:r>
            <a:r>
              <a:rPr lang="ru-RU"/>
              <a:t>);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/>
              <a:t>группа показателей ликвидности (коэффициент абсолютной ликвидности К</a:t>
            </a:r>
            <a:r>
              <a:rPr lang="ru-RU" baseline="-25000"/>
              <a:t>21</a:t>
            </a:r>
            <a:r>
              <a:rPr lang="ru-RU"/>
              <a:t>, коэффициент критической ликвидности К</a:t>
            </a:r>
            <a:r>
              <a:rPr lang="ru-RU" baseline="-25000"/>
              <a:t>22</a:t>
            </a:r>
            <a:r>
              <a:rPr lang="ru-RU"/>
              <a:t>, коэффициент текущей ликвидности К</a:t>
            </a:r>
            <a:r>
              <a:rPr lang="ru-RU" baseline="-25000"/>
              <a:t>23</a:t>
            </a:r>
            <a:r>
              <a:rPr lang="ru-RU"/>
              <a:t>, коэффициент ликвидности товарно-материальных ценностей К</a:t>
            </a:r>
            <a:r>
              <a:rPr lang="ru-RU" baseline="-25000"/>
              <a:t>24</a:t>
            </a:r>
            <a:r>
              <a:rPr lang="ru-RU"/>
              <a:t>, коэффициент обеспеченности собственными средствами К</a:t>
            </a:r>
            <a:r>
              <a:rPr lang="ru-RU" baseline="-25000"/>
              <a:t>25</a:t>
            </a:r>
            <a:r>
              <a:rPr lang="ru-RU"/>
              <a:t>, общий показатель ликвидности К</a:t>
            </a:r>
            <a:r>
              <a:rPr lang="ru-RU" baseline="-25000"/>
              <a:t>26</a:t>
            </a:r>
            <a:r>
              <a:rPr lang="ru-RU"/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/>
              <a:t>группа показателей деловой активности (общий коэффициент оборачиваемости К</a:t>
            </a:r>
            <a:r>
              <a:rPr lang="ru-RU" baseline="-25000"/>
              <a:t>31</a:t>
            </a:r>
            <a:r>
              <a:rPr lang="ru-RU"/>
              <a:t>, коэффициент оборачиваемости запасов К</a:t>
            </a:r>
            <a:r>
              <a:rPr lang="ru-RU" baseline="-25000"/>
              <a:t>32</a:t>
            </a:r>
            <a:r>
              <a:rPr lang="ru-RU"/>
              <a:t>, коэффициент оборачиваемости собственных средств К</a:t>
            </a:r>
            <a:r>
              <a:rPr lang="ru-RU" baseline="-25000"/>
              <a:t>33</a:t>
            </a:r>
            <a:r>
              <a:rPr lang="ru-RU"/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/>
              <a:t>группа показателей рентабельности (рентабельность использования всего капитала К</a:t>
            </a:r>
            <a:r>
              <a:rPr lang="ru-RU" baseline="-25000"/>
              <a:t>41</a:t>
            </a:r>
            <a:r>
              <a:rPr lang="ru-RU"/>
              <a:t>, рентабельность использования собственных средств К</a:t>
            </a:r>
            <a:r>
              <a:rPr lang="ru-RU" baseline="-25000"/>
              <a:t>42</a:t>
            </a:r>
            <a:r>
              <a:rPr lang="ru-RU"/>
              <a:t>, рентабельность продаж К</a:t>
            </a:r>
            <a:r>
              <a:rPr lang="ru-RU" baseline="-25000"/>
              <a:t>43</a:t>
            </a:r>
            <a:r>
              <a:rPr lang="ru-RU"/>
              <a:t>, рентабельность по текущим затратам К</a:t>
            </a:r>
            <a:r>
              <a:rPr lang="ru-RU" baseline="-25000"/>
              <a:t>44</a:t>
            </a:r>
            <a:r>
              <a:rPr lang="ru-RU"/>
              <a:t>, рентабельность производственных фондов К</a:t>
            </a:r>
            <a:r>
              <a:rPr lang="ru-RU" baseline="-25000"/>
              <a:t>45</a:t>
            </a:r>
            <a:r>
              <a:rPr lang="ru-RU"/>
              <a:t>).</a:t>
            </a:r>
          </a:p>
          <a:p>
            <a:pPr marL="285750" indent="-285750"/>
            <a:r>
              <a:rPr lang="ru-RU"/>
              <a:t> 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316913" y="188913"/>
            <a:ext cx="6080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85" name="Object 61"/>
          <p:cNvGraphicFramePr>
            <a:graphicFrameLocks noChangeAspect="1"/>
          </p:cNvGraphicFramePr>
          <p:nvPr/>
        </p:nvGraphicFramePr>
        <p:xfrm>
          <a:off x="2484438" y="1844675"/>
          <a:ext cx="4492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Формула" r:id="rId3" imgW="2082800" imgH="266700" progId="Equation.3">
                  <p:embed/>
                </p:oleObj>
              </mc:Choice>
              <mc:Fallback>
                <p:oleObj name="Формула" r:id="rId3" imgW="2082800" imgH="2667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844675"/>
                        <a:ext cx="44926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0" name="Прямоугольник 27"/>
          <p:cNvSpPr>
            <a:spLocks noChangeArrowheads="1"/>
          </p:cNvSpPr>
          <p:nvPr/>
        </p:nvSpPr>
        <p:spPr bwMode="auto">
          <a:xfrm>
            <a:off x="971550" y="2616200"/>
            <a:ext cx="78279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Где        - средняя величина показателя;</a:t>
            </a:r>
          </a:p>
          <a:p>
            <a:r>
              <a:rPr lang="ru-RU"/>
              <a:t>             -  табличная величина, определяемая в соответствии с заданной надёжностью </a:t>
            </a:r>
            <a:r>
              <a:rPr lang="ru-RU">
                <a:sym typeface="Symbol" pitchFamily="18" charset="2"/>
              </a:rPr>
              <a:t></a:t>
            </a:r>
            <a:r>
              <a:rPr lang="ru-RU"/>
              <a:t>;</a:t>
            </a:r>
          </a:p>
          <a:p>
            <a:r>
              <a:rPr lang="ru-RU"/>
              <a:t>          </a:t>
            </a:r>
            <a:r>
              <a:rPr lang="en-US"/>
              <a:t>s </a:t>
            </a:r>
            <a:r>
              <a:rPr lang="ru-RU"/>
              <a:t>- среднее квадратическое отклонение;</a:t>
            </a:r>
          </a:p>
          <a:p>
            <a:r>
              <a:rPr lang="ru-RU"/>
              <a:t>          </a:t>
            </a:r>
            <a:r>
              <a:rPr lang="en-US"/>
              <a:t>n </a:t>
            </a:r>
            <a:r>
              <a:rPr lang="ru-RU"/>
              <a:t>- количество единиц совокупности;</a:t>
            </a:r>
          </a:p>
          <a:p>
            <a:r>
              <a:rPr lang="ru-RU"/>
              <a:t>          </a:t>
            </a:r>
            <a:r>
              <a:rPr lang="en-US"/>
              <a:t>a </a:t>
            </a:r>
            <a:r>
              <a:rPr lang="ru-RU"/>
              <a:t>- математическое ожидание.</a:t>
            </a:r>
          </a:p>
        </p:txBody>
      </p:sp>
      <p:sp>
        <p:nvSpPr>
          <p:cNvPr id="10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86" name="Object 62"/>
          <p:cNvGraphicFramePr>
            <a:graphicFrameLocks noChangeAspect="1"/>
          </p:cNvGraphicFramePr>
          <p:nvPr/>
        </p:nvGraphicFramePr>
        <p:xfrm>
          <a:off x="1547813" y="2627313"/>
          <a:ext cx="39687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Формула" r:id="rId5" imgW="127000" imgH="152400" progId="Equation.3">
                  <p:embed/>
                </p:oleObj>
              </mc:Choice>
              <mc:Fallback>
                <p:oleObj name="Формула" r:id="rId5" imgW="127000" imgH="1524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27313"/>
                        <a:ext cx="396875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87" name="Object 63"/>
          <p:cNvGraphicFramePr>
            <a:graphicFrameLocks noChangeAspect="1"/>
          </p:cNvGraphicFramePr>
          <p:nvPr/>
        </p:nvGraphicFramePr>
        <p:xfrm>
          <a:off x="1619250" y="2924175"/>
          <a:ext cx="2301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Формула" r:id="rId7" imgW="152334" imgH="241195" progId="Equation.3">
                  <p:embed/>
                </p:oleObj>
              </mc:Choice>
              <mc:Fallback>
                <p:oleObj name="Формула" r:id="rId7" imgW="152334" imgH="241195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24175"/>
                        <a:ext cx="2301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3" name="Rectangle 70"/>
          <p:cNvSpPr>
            <a:spLocks noChangeArrowheads="1"/>
          </p:cNvSpPr>
          <p:nvPr/>
        </p:nvSpPr>
        <p:spPr bwMode="auto">
          <a:xfrm>
            <a:off x="1908175" y="333375"/>
            <a:ext cx="6264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Интервальная оценка математического ожидания признака совокупности с заранее заданной надёжностью </a:t>
            </a: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8316913" y="188913"/>
            <a:ext cx="6080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115888"/>
            <a:ext cx="817245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/>
              <a:t>Коэффициенты финансовой независимости промышленных предприятий Курской области 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105943" name="Group 1495"/>
          <p:cNvGraphicFramePr>
            <a:graphicFrameLocks noGrp="1"/>
          </p:cNvGraphicFramePr>
          <p:nvPr/>
        </p:nvGraphicFramePr>
        <p:xfrm>
          <a:off x="395288" y="908050"/>
          <a:ext cx="8567737" cy="5913949"/>
        </p:xfrm>
        <a:graphic>
          <a:graphicData uri="http://schemas.openxmlformats.org/drawingml/2006/table">
            <a:tbl>
              <a:tblPr/>
              <a:tblGrid>
                <a:gridCol w="431800"/>
                <a:gridCol w="3398837"/>
                <a:gridCol w="869950"/>
                <a:gridCol w="998538"/>
                <a:gridCol w="1000125"/>
                <a:gridCol w="998537"/>
                <a:gridCol w="869950"/>
              </a:tblGrid>
              <a:tr h="3206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Хозяйство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Значение коэффициента финансовой независимости К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1.01.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1.04.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1.07.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1.10.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31.12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Курская АЭС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0,3879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0,3554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0,2242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0,5216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0,4736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«Михайловский ГОК» ”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0,3662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0,3115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0.1373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0,5209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0,4962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«Курскэнерго»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0,3616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0,1388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0,4341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«Курскрезинотехника»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0.39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0,3008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0,1261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0,5933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0,4337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«Курскгаз»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0,3608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0,295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0,1952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0,5817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0,4944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ООО «Мострансгаз» Курское управление магистральных газопроводов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0,3854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0,3534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0,2709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0,5578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0,4845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«Прибор»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0,4038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,3302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0,2749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0,5567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0,4424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«Счетмаш»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0,4262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0,3191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0,2207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0,5622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0,4488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«Электроаппарат»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0,4155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0,3654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0,1804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0,5764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0,5007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«Электроагрегат»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0,4111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0,3338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0,1681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0,4944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«Химволокно».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0,401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0,3227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0,1732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0,6511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0,4717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«Кондитер-Курск»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0,4107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0,3245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0,1577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0,5387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0,4577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«Геомаш»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0,4095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0,1902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0,6075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0,4648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«Фармстандарт-Лексредства»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0,4219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0,3466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0,2567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0,6279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0,4666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«Курский ликероводочный завод»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0,4078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0,3491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0,2804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0,671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0,5015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ООО «Курскоблнефтепродукт»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0,429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0,3567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0,2669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0,6104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0,5069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«Курский комбинат хлебопродуктов»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0,4324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0,3732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0,2833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0,6977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0,5137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«Курская подшипниковая компания»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0,4365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0,3543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0,2583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0,6751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0,5105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ОАО «Курский завод резиновых и пластмассовых изделий»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0,3884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0,2882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0,1479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0,6251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0,4498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ЗАО НПО «Композит»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0,3998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0,283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0,1103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0,5758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0,4447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97" marR="5049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956" name="Rectangle 188"/>
          <p:cNvSpPr>
            <a:spLocks noChangeArrowheads="1"/>
          </p:cNvSpPr>
          <p:nvPr/>
        </p:nvSpPr>
        <p:spPr bwMode="auto">
          <a:xfrm>
            <a:off x="8388350" y="333375"/>
            <a:ext cx="6080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0"/>
          <p:cNvSpPr txBox="1">
            <a:spLocks noChangeArrowheads="1"/>
          </p:cNvSpPr>
          <p:nvPr/>
        </p:nvSpPr>
        <p:spPr>
          <a:xfrm>
            <a:off x="781050" y="42863"/>
            <a:ext cx="8143875" cy="7921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27" name="Rectangle 29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31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22" name="Object 50"/>
          <p:cNvGraphicFramePr>
            <a:graphicFrameLocks noChangeAspect="1"/>
          </p:cNvGraphicFramePr>
          <p:nvPr/>
        </p:nvGraphicFramePr>
        <p:xfrm>
          <a:off x="3384550" y="949325"/>
          <a:ext cx="2374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Формула" r:id="rId4" imgW="1193800" imgH="457200" progId="Equation.3">
                  <p:embed/>
                </p:oleObj>
              </mc:Choice>
              <mc:Fallback>
                <p:oleObj name="Формула" r:id="rId4" imgW="1193800" imgH="457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949325"/>
                        <a:ext cx="2374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9" name="Прямоугольник 4"/>
          <p:cNvSpPr>
            <a:spLocks noChangeArrowheads="1"/>
          </p:cNvSpPr>
          <p:nvPr/>
        </p:nvSpPr>
        <p:spPr bwMode="auto">
          <a:xfrm>
            <a:off x="5867400" y="13414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(2)</a:t>
            </a:r>
          </a:p>
        </p:txBody>
      </p:sp>
      <p:sp>
        <p:nvSpPr>
          <p:cNvPr id="3130" name="Прямоугольник 5"/>
          <p:cNvSpPr>
            <a:spLocks noChangeArrowheads="1"/>
          </p:cNvSpPr>
          <p:nvPr/>
        </p:nvSpPr>
        <p:spPr bwMode="auto">
          <a:xfrm>
            <a:off x="1876425" y="2708275"/>
            <a:ext cx="51895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Где</a:t>
            </a:r>
            <a:r>
              <a:rPr lang="en-US"/>
              <a:t>            </a:t>
            </a:r>
            <a:r>
              <a:rPr lang="ru-RU"/>
              <a:t>- максимальное значение признака;</a:t>
            </a:r>
            <a:endParaRPr lang="en-US"/>
          </a:p>
          <a:p>
            <a:endParaRPr lang="en-US"/>
          </a:p>
          <a:p>
            <a:r>
              <a:rPr lang="en-US"/>
              <a:t>                  </a:t>
            </a:r>
            <a:r>
              <a:rPr lang="ru-RU"/>
              <a:t>- минимальное значение признака;</a:t>
            </a:r>
          </a:p>
          <a:p>
            <a:r>
              <a:rPr lang="ru-RU"/>
              <a:t>       </a:t>
            </a:r>
            <a:r>
              <a:rPr lang="en-US"/>
              <a:t>    </a:t>
            </a:r>
          </a:p>
          <a:p>
            <a:r>
              <a:rPr lang="en-US"/>
              <a:t>           n     </a:t>
            </a:r>
            <a:r>
              <a:rPr lang="ru-RU"/>
              <a:t> - число наблюдений.</a:t>
            </a:r>
          </a:p>
          <a:p>
            <a:endParaRPr lang="ru-RU"/>
          </a:p>
        </p:txBody>
      </p:sp>
      <p:sp>
        <p:nvSpPr>
          <p:cNvPr id="31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23" name="Object 51"/>
          <p:cNvGraphicFramePr>
            <a:graphicFrameLocks noChangeAspect="1"/>
          </p:cNvGraphicFramePr>
          <p:nvPr/>
        </p:nvGraphicFramePr>
        <p:xfrm>
          <a:off x="2411413" y="2708275"/>
          <a:ext cx="5730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Формула" r:id="rId6" imgW="330057" imgH="203112" progId="Equation.3">
                  <p:embed/>
                </p:oleObj>
              </mc:Choice>
              <mc:Fallback>
                <p:oleObj name="Формула" r:id="rId6" imgW="330057" imgH="203112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08275"/>
                        <a:ext cx="573087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24" name="Object 52"/>
          <p:cNvGraphicFramePr>
            <a:graphicFrameLocks noChangeAspect="1"/>
          </p:cNvGraphicFramePr>
          <p:nvPr/>
        </p:nvGraphicFramePr>
        <p:xfrm>
          <a:off x="2484438" y="3205163"/>
          <a:ext cx="574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Формула" r:id="rId8" imgW="317160" imgH="215640" progId="Equation.3">
                  <p:embed/>
                </p:oleObj>
              </mc:Choice>
              <mc:Fallback>
                <p:oleObj name="Формула" r:id="rId8" imgW="317160" imgH="21564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205163"/>
                        <a:ext cx="5746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25" name="Object 53"/>
          <p:cNvGraphicFramePr>
            <a:graphicFrameLocks noChangeAspect="1"/>
          </p:cNvGraphicFramePr>
          <p:nvPr/>
        </p:nvGraphicFramePr>
        <p:xfrm>
          <a:off x="2268538" y="4941888"/>
          <a:ext cx="534987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Формула" r:id="rId10" imgW="2451100" imgH="419100" progId="Equation.3">
                  <p:embed/>
                </p:oleObj>
              </mc:Choice>
              <mc:Fallback>
                <p:oleObj name="Формула" r:id="rId10" imgW="2451100" imgH="4191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941888"/>
                        <a:ext cx="5349875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Rectangle 63"/>
          <p:cNvSpPr>
            <a:spLocks noChangeArrowheads="1"/>
          </p:cNvSpPr>
          <p:nvPr/>
        </p:nvSpPr>
        <p:spPr bwMode="auto">
          <a:xfrm>
            <a:off x="1384300" y="404813"/>
            <a:ext cx="6859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Определение размер интервала вариационного ряда по формуле Стерджесса: 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8316913" y="188913"/>
            <a:ext cx="6080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0"/>
          <p:cNvSpPr txBox="1">
            <a:spLocks noChangeArrowheads="1"/>
          </p:cNvSpPr>
          <p:nvPr/>
        </p:nvSpPr>
        <p:spPr>
          <a:xfrm>
            <a:off x="781050" y="42863"/>
            <a:ext cx="8143875" cy="7921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40" name="AutoShape 285"/>
          <p:cNvCxnSpPr>
            <a:cxnSpLocks noChangeShapeType="1"/>
          </p:cNvCxnSpPr>
          <p:nvPr/>
        </p:nvCxnSpPr>
        <p:spPr bwMode="auto">
          <a:xfrm>
            <a:off x="536575" y="7532688"/>
            <a:ext cx="86391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41" name="Rectangle 29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4142" name="Rectangle 42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258888" y="260350"/>
            <a:ext cx="7048500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Аналитическая таблица для расчёта параметров выборки</a:t>
            </a:r>
            <a:endParaRPr lang="ru-RU" b="1" dirty="0">
              <a:latin typeface="+mn-lt"/>
              <a:cs typeface="+mn-cs"/>
            </a:endParaRPr>
          </a:p>
        </p:txBody>
      </p:sp>
      <p:graphicFrame>
        <p:nvGraphicFramePr>
          <p:cNvPr id="4459" name="Group 363"/>
          <p:cNvGraphicFramePr>
            <a:graphicFrameLocks noGrp="1"/>
          </p:cNvGraphicFramePr>
          <p:nvPr/>
        </p:nvGraphicFramePr>
        <p:xfrm>
          <a:off x="1071563" y="835025"/>
          <a:ext cx="7853362" cy="5830888"/>
        </p:xfrm>
        <a:graphic>
          <a:graphicData uri="http://schemas.openxmlformats.org/drawingml/2006/table">
            <a:tbl>
              <a:tblPr/>
              <a:tblGrid>
                <a:gridCol w="844550"/>
                <a:gridCol w="847725"/>
                <a:gridCol w="844550"/>
                <a:gridCol w="1087437"/>
                <a:gridCol w="725488"/>
                <a:gridCol w="1055687"/>
                <a:gridCol w="1285875"/>
                <a:gridCol w="1162050"/>
              </a:tblGrid>
              <a:tr h="1290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Номер интер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вала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Границы интервала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Середина интервала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Час-тота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i+1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*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0,0719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0,1103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-0,2865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0,0821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0,4104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0,1871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-0,2097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0,0440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0,3518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0,2255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0,2639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-0,1329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0,0177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0,2119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0,3407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-0,0561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0,0566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0,4559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0,4175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0,0099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0,4559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0,4943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0,0975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0,1616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0,5327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0,6095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0,5711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0,1743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0,0304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0,3038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0,6095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0,6863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0,6479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0,3783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0,6863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0,7631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0,7247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0,3279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0,1075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0,1075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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0,3578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1,9919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5508625" y="936625"/>
          <a:ext cx="7191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Формула" r:id="rId4" imgW="469900" imgH="228600" progId="Equation.3">
                  <p:embed/>
                </p:oleObj>
              </mc:Choice>
              <mc:Fallback>
                <p:oleObj name="Формула" r:id="rId4" imgW="469900" imgH="2286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936625"/>
                        <a:ext cx="71913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37" name="Object 41"/>
          <p:cNvGraphicFramePr>
            <a:graphicFrameLocks noChangeAspect="1"/>
          </p:cNvGraphicFramePr>
          <p:nvPr/>
        </p:nvGraphicFramePr>
        <p:xfrm>
          <a:off x="6588125" y="981075"/>
          <a:ext cx="8636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Формула" r:id="rId6" imgW="622300" imgH="228600" progId="Equation.3">
                  <p:embed/>
                </p:oleObj>
              </mc:Choice>
              <mc:Fallback>
                <p:oleObj name="Формула" r:id="rId6" imgW="622300" imgH="2286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981075"/>
                        <a:ext cx="863600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7785100" y="944563"/>
          <a:ext cx="10382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Формула" r:id="rId8" imgW="800100" imgH="228600" progId="Equation.3">
                  <p:embed/>
                </p:oleObj>
              </mc:Choice>
              <mc:Fallback>
                <p:oleObj name="Формула" r:id="rId8" imgW="800100" imgH="2286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0" y="944563"/>
                        <a:ext cx="10382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8" name="Rectangle 172"/>
          <p:cNvSpPr>
            <a:spLocks noChangeArrowheads="1"/>
          </p:cNvSpPr>
          <p:nvPr/>
        </p:nvSpPr>
        <p:spPr bwMode="auto">
          <a:xfrm>
            <a:off x="8316913" y="188913"/>
            <a:ext cx="6080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3667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2200</Words>
  <Application>Microsoft Office PowerPoint</Application>
  <PresentationFormat>On-screen Show (4:3)</PresentationFormat>
  <Paragraphs>960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Солнцестояние</vt:lpstr>
      <vt:lpstr>2_Солнцестояние</vt:lpstr>
      <vt:lpstr>Формула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А.К.</dc:creator>
  <cp:lastModifiedBy>WebT</cp:lastModifiedBy>
  <cp:revision>211</cp:revision>
  <dcterms:created xsi:type="dcterms:W3CDTF">2013-01-20T06:57:12Z</dcterms:created>
  <dcterms:modified xsi:type="dcterms:W3CDTF">2014-10-04T06:25:12Z</dcterms:modified>
</cp:coreProperties>
</file>