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7"/>
  </p:notesMasterIdLst>
  <p:sldIdLst>
    <p:sldId id="256" r:id="rId2"/>
    <p:sldId id="257" r:id="rId3"/>
    <p:sldId id="445" r:id="rId4"/>
    <p:sldId id="446" r:id="rId5"/>
    <p:sldId id="447" r:id="rId6"/>
    <p:sldId id="448" r:id="rId7"/>
    <p:sldId id="444" r:id="rId8"/>
    <p:sldId id="449" r:id="rId9"/>
    <p:sldId id="450" r:id="rId10"/>
    <p:sldId id="451" r:id="rId11"/>
    <p:sldId id="453" r:id="rId12"/>
    <p:sldId id="452" r:id="rId13"/>
    <p:sldId id="454" r:id="rId14"/>
    <p:sldId id="455" r:id="rId15"/>
    <p:sldId id="456" r:id="rId16"/>
    <p:sldId id="457" r:id="rId17"/>
    <p:sldId id="458" r:id="rId18"/>
    <p:sldId id="441" r:id="rId19"/>
    <p:sldId id="460" r:id="rId20"/>
    <p:sldId id="459" r:id="rId21"/>
    <p:sldId id="442" r:id="rId22"/>
    <p:sldId id="461" r:id="rId23"/>
    <p:sldId id="462" r:id="rId24"/>
    <p:sldId id="463" r:id="rId25"/>
    <p:sldId id="464"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3AB7B"/>
    <a:srgbClr val="FFE1AB"/>
    <a:srgbClr val="AC582A"/>
    <a:srgbClr val="F2D9D6"/>
    <a:srgbClr val="FDCAAD"/>
    <a:srgbClr val="000000"/>
    <a:srgbClr val="DE9400"/>
    <a:srgbClr val="F7E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1" d="100"/>
          <a:sy n="81" d="100"/>
        </p:scale>
        <p:origin x="-16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47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0E8D892A-3472-459B-BF41-8020D60798B0}" type="datetimeFigureOut">
              <a:rPr lang="ru-RU"/>
              <a:pPr>
                <a:defRPr/>
              </a:pPr>
              <a:t>16.09.2014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565F077C-464B-4D25-8C3D-879FBA7C7BF4}" type="slidenum">
              <a:rPr lang="ru-RU"/>
              <a:pPr>
                <a:defRPr/>
              </a:pPr>
              <a:t>‹#›</a:t>
            </a:fld>
            <a:endParaRPr lang="ru-RU"/>
          </a:p>
        </p:txBody>
      </p:sp>
    </p:spTree>
    <p:extLst>
      <p:ext uri="{BB962C8B-B14F-4D97-AF65-F5344CB8AC3E}">
        <p14:creationId xmlns:p14="http://schemas.microsoft.com/office/powerpoint/2010/main" val="3052250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10</a:t>
            </a:fld>
            <a:endParaRPr lang="ru-RU"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11</a:t>
            </a:fld>
            <a:endParaRPr lang="ru-RU"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12</a:t>
            </a:fld>
            <a:endParaRPr lang="ru-RU"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13</a:t>
            </a:fld>
            <a:endParaRPr lang="ru-RU"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14</a:t>
            </a:fld>
            <a:endParaRPr lang="ru-RU"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15</a:t>
            </a:fld>
            <a:endParaRPr lang="ru-RU"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16</a:t>
            </a:fld>
            <a:endParaRPr lang="ru-RU"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17</a:t>
            </a:fld>
            <a:endParaRPr lang="ru-RU"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1. Проектная документация объектов капитального строительства и результаты инженерных изысканий, выполняемых для подготовки такой проектной документации, подлежат государственной экспертизе, за исключением случаев, предусмотренных настоящей статьей.</a:t>
            </a:r>
          </a:p>
          <a:p>
            <a:r>
              <a:rPr lang="ru-RU" smtClean="0"/>
              <a:t>(в ред. Федерального закона от 31.12.2005 N 210-ФЗ)</a:t>
            </a:r>
          </a:p>
        </p:txBody>
      </p:sp>
      <p:sp>
        <p:nvSpPr>
          <p:cNvPr id="35844"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fld id="{354F8774-A972-440F-985C-AA7B9ECE6F87}" type="slidenum">
              <a:rPr lang="ru-RU" sz="1200"/>
              <a:pPr algn="r" eaLnBrk="1" hangingPunct="1"/>
              <a:t>18</a:t>
            </a:fld>
            <a:endParaRPr lang="ru-RU"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19</a:t>
            </a:fld>
            <a:endParaRPr lang="ru-RU"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pPr eaLnBrk="1" hangingPunct="1"/>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20</a:t>
            </a:fld>
            <a:endParaRPr lang="ru-RU"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smtClean="0"/>
              <a:t>1. Проектная документация объектов капитального строительства и результаты инженерных изысканий, выполняемых для подготовки такой проектной документации, подлежат государственной экспертизе, за исключением случаев, предусмотренных настоящей статьей.</a:t>
            </a:r>
          </a:p>
          <a:p>
            <a:r>
              <a:rPr lang="ru-RU" smtClean="0"/>
              <a:t>(в ред. Федерального закона от 31.12.2005 N 210-ФЗ)</a:t>
            </a:r>
          </a:p>
        </p:txBody>
      </p:sp>
      <p:sp>
        <p:nvSpPr>
          <p:cNvPr id="36868"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fld id="{75FC7C37-5367-4A93-A928-8A4172F24CD7}" type="slidenum">
              <a:rPr lang="ru-RU" sz="1200"/>
              <a:pPr algn="r" eaLnBrk="1" hangingPunct="1"/>
              <a:t>21</a:t>
            </a:fld>
            <a:endParaRPr lang="ru-RU"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22</a:t>
            </a:fld>
            <a:endParaRPr lang="ru-RU"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23</a:t>
            </a:fld>
            <a:endParaRPr lang="ru-RU"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24</a:t>
            </a:fld>
            <a:endParaRPr lang="ru-RU"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25</a:t>
            </a:fld>
            <a:endParaRPr lang="ru-RU"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pPr eaLnBrk="1" hangingPunct="1"/>
              <a:t>3</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pPr eaLnBrk="1" hangingPunct="1"/>
              <a:t>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pPr eaLnBrk="1" hangingPunct="1"/>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pPr eaLnBrk="1" hangingPunct="1"/>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pPr eaLnBrk="1" hangingPunct="1"/>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8</a:t>
            </a:fld>
            <a:endParaRPr lang="ru-RU"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97AC921C-EB0F-49B7-BC9A-5B5D985EACD6}" type="slidenum">
              <a:rPr lang="ru-RU" smtClean="0">
                <a:solidFill>
                  <a:prstClr val="black"/>
                </a:solidFill>
              </a:rPr>
              <a:pPr eaLnBrk="1" hangingPunct="1"/>
              <a:t>9</a:t>
            </a:fld>
            <a:endParaRPr lang="ru-RU"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a:p>
        </p:txBody>
      </p:sp>
      <p:sp>
        <p:nvSpPr>
          <p:cNvPr id="24578"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ru-RU"/>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C9E48280-8F5E-4183-BEDB-CCC631CB17DE}" type="slidenum">
              <a:rPr lang="ru-RU"/>
              <a:pPr>
                <a:defRPr/>
              </a:pPr>
              <a:t>‹#›</a:t>
            </a:fld>
            <a:endParaRPr lang="ru-RU"/>
          </a:p>
        </p:txBody>
      </p:sp>
    </p:spTree>
    <p:extLst>
      <p:ext uri="{BB962C8B-B14F-4D97-AF65-F5344CB8AC3E}">
        <p14:creationId xmlns:p14="http://schemas.microsoft.com/office/powerpoint/2010/main" val="173939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7BA7D5C9-4C90-4CC9-966B-D7BC744BB9B5}" type="slidenum">
              <a:rPr lang="ru-RU"/>
              <a:pPr>
                <a:defRPr/>
              </a:pPr>
              <a:t>‹#›</a:t>
            </a:fld>
            <a:endParaRPr lang="ru-RU"/>
          </a:p>
        </p:txBody>
      </p:sp>
    </p:spTree>
    <p:extLst>
      <p:ext uri="{BB962C8B-B14F-4D97-AF65-F5344CB8AC3E}">
        <p14:creationId xmlns:p14="http://schemas.microsoft.com/office/powerpoint/2010/main" val="205716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3838" y="304800"/>
            <a:ext cx="2001837"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6738" y="304800"/>
            <a:ext cx="58547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98C0E47E-DC8E-465E-AB29-964411855131}" type="slidenum">
              <a:rPr lang="ru-RU"/>
              <a:pPr>
                <a:defRPr/>
              </a:pPr>
              <a:t>‹#›</a:t>
            </a:fld>
            <a:endParaRPr lang="ru-RU"/>
          </a:p>
        </p:txBody>
      </p:sp>
    </p:spTree>
    <p:extLst>
      <p:ext uri="{BB962C8B-B14F-4D97-AF65-F5344CB8AC3E}">
        <p14:creationId xmlns:p14="http://schemas.microsoft.com/office/powerpoint/2010/main" val="3649079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566738" y="1752600"/>
            <a:ext cx="3924300" cy="42672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832D22AE-6EF4-415D-AAC9-ECB2EE962F33}" type="slidenum">
              <a:rPr lang="ru-RU"/>
              <a:pPr>
                <a:defRPr/>
              </a:pPr>
              <a:t>‹#›</a:t>
            </a:fld>
            <a:endParaRPr lang="ru-RU"/>
          </a:p>
        </p:txBody>
      </p:sp>
    </p:spTree>
    <p:extLst>
      <p:ext uri="{BB962C8B-B14F-4D97-AF65-F5344CB8AC3E}">
        <p14:creationId xmlns:p14="http://schemas.microsoft.com/office/powerpoint/2010/main" val="94751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7C8B7EBD-D90C-44AD-B9B1-904AA713D099}" type="slidenum">
              <a:rPr lang="ru-RU"/>
              <a:pPr>
                <a:defRPr/>
              </a:pPr>
              <a:t>‹#›</a:t>
            </a:fld>
            <a:endParaRPr lang="ru-RU"/>
          </a:p>
        </p:txBody>
      </p:sp>
    </p:spTree>
    <p:extLst>
      <p:ext uri="{BB962C8B-B14F-4D97-AF65-F5344CB8AC3E}">
        <p14:creationId xmlns:p14="http://schemas.microsoft.com/office/powerpoint/2010/main" val="397978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dt" sz="half" idx="10"/>
          </p:nvPr>
        </p:nvSpPr>
        <p:spPr>
          <a:ln/>
        </p:spPr>
        <p:txBody>
          <a:bodyPr/>
          <a:lstStyle>
            <a:lvl1pPr>
              <a:defRPr/>
            </a:lvl1pPr>
          </a:lstStyle>
          <a:p>
            <a:pPr>
              <a:defRPr/>
            </a:pPr>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3835E013-1468-4169-8667-4A20ADCCD1CF}" type="slidenum">
              <a:rPr lang="ru-RU"/>
              <a:pPr>
                <a:defRPr/>
              </a:pPr>
              <a:t>‹#›</a:t>
            </a:fld>
            <a:endParaRPr lang="ru-RU"/>
          </a:p>
        </p:txBody>
      </p:sp>
    </p:spTree>
    <p:extLst>
      <p:ext uri="{BB962C8B-B14F-4D97-AF65-F5344CB8AC3E}">
        <p14:creationId xmlns:p14="http://schemas.microsoft.com/office/powerpoint/2010/main" val="87397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Содержимое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6FB818CA-18C2-4A6A-8AE1-08D9EE942E8E}" type="slidenum">
              <a:rPr lang="ru-RU"/>
              <a:pPr>
                <a:defRPr/>
              </a:pPr>
              <a:t>‹#›</a:t>
            </a:fld>
            <a:endParaRPr lang="ru-RU"/>
          </a:p>
        </p:txBody>
      </p:sp>
    </p:spTree>
    <p:extLst>
      <p:ext uri="{BB962C8B-B14F-4D97-AF65-F5344CB8AC3E}">
        <p14:creationId xmlns:p14="http://schemas.microsoft.com/office/powerpoint/2010/main" val="25407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a:ln/>
        </p:spPr>
        <p:txBody>
          <a:bodyPr/>
          <a:lstStyle>
            <a:lvl1pPr>
              <a:defRPr/>
            </a:lvl1pPr>
          </a:lstStyle>
          <a:p>
            <a:pPr>
              <a:defRPr/>
            </a:pPr>
            <a:endParaRPr lang="ru-RU"/>
          </a:p>
        </p:txBody>
      </p:sp>
      <p:sp>
        <p:nvSpPr>
          <p:cNvPr id="8" name="Rectangle 7"/>
          <p:cNvSpPr>
            <a:spLocks noGrp="1" noChangeArrowheads="1"/>
          </p:cNvSpPr>
          <p:nvPr>
            <p:ph type="ftr" sz="quarter" idx="11"/>
          </p:nvPr>
        </p:nvSpPr>
        <p:spPr>
          <a:ln/>
        </p:spPr>
        <p:txBody>
          <a:bodyPr/>
          <a:lstStyle>
            <a:lvl1pPr>
              <a:defRPr/>
            </a:lvl1pPr>
          </a:lstStyle>
          <a:p>
            <a:pPr>
              <a:defRPr/>
            </a:pPr>
            <a:endParaRPr lang="ru-RU"/>
          </a:p>
        </p:txBody>
      </p:sp>
      <p:sp>
        <p:nvSpPr>
          <p:cNvPr id="9" name="Rectangle 8"/>
          <p:cNvSpPr>
            <a:spLocks noGrp="1" noChangeArrowheads="1"/>
          </p:cNvSpPr>
          <p:nvPr>
            <p:ph type="sldNum" sz="quarter" idx="12"/>
          </p:nvPr>
        </p:nvSpPr>
        <p:spPr>
          <a:ln/>
        </p:spPr>
        <p:txBody>
          <a:bodyPr/>
          <a:lstStyle>
            <a:lvl1pPr>
              <a:defRPr/>
            </a:lvl1pPr>
          </a:lstStyle>
          <a:p>
            <a:pPr>
              <a:defRPr/>
            </a:pPr>
            <a:fld id="{B0280197-2764-4391-9D8A-D488ECA73A4D}" type="slidenum">
              <a:rPr lang="ru-RU"/>
              <a:pPr>
                <a:defRPr/>
              </a:pPr>
              <a:t>‹#›</a:t>
            </a:fld>
            <a:endParaRPr lang="ru-RU"/>
          </a:p>
        </p:txBody>
      </p:sp>
    </p:spTree>
    <p:extLst>
      <p:ext uri="{BB962C8B-B14F-4D97-AF65-F5344CB8AC3E}">
        <p14:creationId xmlns:p14="http://schemas.microsoft.com/office/powerpoint/2010/main" val="314401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
          <p:cNvSpPr>
            <a:spLocks noGrp="1" noChangeArrowheads="1"/>
          </p:cNvSpPr>
          <p:nvPr>
            <p:ph type="dt" sz="half" idx="10"/>
          </p:nvPr>
        </p:nvSpPr>
        <p:spPr>
          <a:ln/>
        </p:spPr>
        <p:txBody>
          <a:bodyPr/>
          <a:lstStyle>
            <a:lvl1pPr>
              <a:defRPr/>
            </a:lvl1pPr>
          </a:lstStyle>
          <a:p>
            <a:pPr>
              <a:defRPr/>
            </a:pPr>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78B5792B-A7B7-44DE-ADE0-9716062DE07D}" type="slidenum">
              <a:rPr lang="ru-RU"/>
              <a:pPr>
                <a:defRPr/>
              </a:pPr>
              <a:t>‹#›</a:t>
            </a:fld>
            <a:endParaRPr lang="ru-RU"/>
          </a:p>
        </p:txBody>
      </p:sp>
    </p:spTree>
    <p:extLst>
      <p:ext uri="{BB962C8B-B14F-4D97-AF65-F5344CB8AC3E}">
        <p14:creationId xmlns:p14="http://schemas.microsoft.com/office/powerpoint/2010/main" val="253959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ru-RU"/>
          </a:p>
        </p:txBody>
      </p:sp>
      <p:sp>
        <p:nvSpPr>
          <p:cNvPr id="3" name="Rectangle 7"/>
          <p:cNvSpPr>
            <a:spLocks noGrp="1" noChangeArrowheads="1"/>
          </p:cNvSpPr>
          <p:nvPr>
            <p:ph type="ftr" sz="quarter" idx="11"/>
          </p:nvPr>
        </p:nvSpPr>
        <p:spPr>
          <a:ln/>
        </p:spPr>
        <p:txBody>
          <a:bodyPr/>
          <a:lstStyle>
            <a:lvl1pPr>
              <a:defRPr/>
            </a:lvl1pPr>
          </a:lstStyle>
          <a:p>
            <a:pPr>
              <a:defRPr/>
            </a:pPr>
            <a:endParaRPr lang="ru-RU"/>
          </a:p>
        </p:txBody>
      </p:sp>
      <p:sp>
        <p:nvSpPr>
          <p:cNvPr id="4" name="Rectangle 8"/>
          <p:cNvSpPr>
            <a:spLocks noGrp="1" noChangeArrowheads="1"/>
          </p:cNvSpPr>
          <p:nvPr>
            <p:ph type="sldNum" sz="quarter" idx="12"/>
          </p:nvPr>
        </p:nvSpPr>
        <p:spPr>
          <a:ln/>
        </p:spPr>
        <p:txBody>
          <a:bodyPr/>
          <a:lstStyle>
            <a:lvl1pPr>
              <a:defRPr/>
            </a:lvl1pPr>
          </a:lstStyle>
          <a:p>
            <a:pPr>
              <a:defRPr/>
            </a:pPr>
            <a:fld id="{B55C0BCA-D58E-4D69-A995-181CCA93D21B}" type="slidenum">
              <a:rPr lang="ru-RU"/>
              <a:pPr>
                <a:defRPr/>
              </a:pPr>
              <a:t>‹#›</a:t>
            </a:fld>
            <a:endParaRPr lang="ru-RU"/>
          </a:p>
        </p:txBody>
      </p:sp>
    </p:spTree>
    <p:extLst>
      <p:ext uri="{BB962C8B-B14F-4D97-AF65-F5344CB8AC3E}">
        <p14:creationId xmlns:p14="http://schemas.microsoft.com/office/powerpoint/2010/main" val="6831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6776BACA-A40B-41C1-AED0-EAAB353E7E63}" type="slidenum">
              <a:rPr lang="ru-RU"/>
              <a:pPr>
                <a:defRPr/>
              </a:pPr>
              <a:t>‹#›</a:t>
            </a:fld>
            <a:endParaRPr lang="ru-RU"/>
          </a:p>
        </p:txBody>
      </p:sp>
    </p:spTree>
    <p:extLst>
      <p:ext uri="{BB962C8B-B14F-4D97-AF65-F5344CB8AC3E}">
        <p14:creationId xmlns:p14="http://schemas.microsoft.com/office/powerpoint/2010/main" val="249405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dt" sz="half" idx="10"/>
          </p:nvPr>
        </p:nvSpPr>
        <p:spPr>
          <a:ln/>
        </p:spPr>
        <p:txBody>
          <a:bodyPr/>
          <a:lstStyle>
            <a:lvl1pPr>
              <a:defRPr/>
            </a:lvl1pPr>
          </a:lstStyle>
          <a:p>
            <a:pPr>
              <a:defRPr/>
            </a:pPr>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323C15A2-456B-4322-BA0B-166DB8CA2C7F}" type="slidenum">
              <a:rPr lang="ru-RU"/>
              <a:pPr>
                <a:defRPr/>
              </a:pPr>
              <a:t>‹#›</a:t>
            </a:fld>
            <a:endParaRPr lang="ru-RU"/>
          </a:p>
        </p:txBody>
      </p:sp>
    </p:spTree>
    <p:extLst>
      <p:ext uri="{BB962C8B-B14F-4D97-AF65-F5344CB8AC3E}">
        <p14:creationId xmlns:p14="http://schemas.microsoft.com/office/powerpoint/2010/main" val="176370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ru-RU"/>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Arial" charset="0"/>
              </a:defRPr>
            </a:lvl1pPr>
          </a:lstStyle>
          <a:p>
            <a:pPr>
              <a:defRPr/>
            </a:pPr>
            <a:endParaRPr lang="ru-RU"/>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F4DFAE9E-4A55-45ED-8669-76F0B1C23B8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35"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381000" y="2514600"/>
            <a:ext cx="8305800" cy="3810000"/>
          </a:xfrm>
        </p:spPr>
        <p:txBody>
          <a:bodyPr/>
          <a:lstStyle/>
          <a:p>
            <a:pPr algn="ctr" eaLnBrk="1" hangingPunct="1">
              <a:spcBef>
                <a:spcPct val="0"/>
              </a:spcBef>
              <a:defRPr/>
            </a:pPr>
            <a:endParaRPr lang="ru-RU" sz="1000" b="1" dirty="0" smtClean="0">
              <a:solidFill>
                <a:srgbClr val="4D4D4D"/>
              </a:solidFill>
              <a:effectLst>
                <a:outerShdw blurRad="38100" dist="38100" dir="2700000" algn="tl">
                  <a:srgbClr val="C0C0C0"/>
                </a:outerShdw>
              </a:effectLst>
            </a:endParaRPr>
          </a:p>
          <a:p>
            <a:pPr algn="ctr">
              <a:spcBef>
                <a:spcPts val="1200"/>
              </a:spcBef>
              <a:defRPr/>
            </a:pPr>
            <a:r>
              <a:rPr lang="ru-RU" sz="2000" dirty="0" smtClean="0">
                <a:effectLst>
                  <a:outerShdw blurRad="38100" dist="38100" dir="2700000" algn="tl">
                    <a:srgbClr val="000000">
                      <a:alpha val="43137"/>
                    </a:srgbClr>
                  </a:outerShdw>
                </a:effectLst>
                <a:latin typeface="+mj-lt"/>
              </a:rPr>
              <a:t>Опарин Сергей Геннадиевич</a:t>
            </a:r>
          </a:p>
          <a:p>
            <a:pPr algn="ctr">
              <a:spcBef>
                <a:spcPts val="1200"/>
              </a:spcBef>
              <a:defRPr/>
            </a:pPr>
            <a:endParaRPr lang="ru-RU" sz="2000" dirty="0" smtClean="0">
              <a:effectLst>
                <a:outerShdw blurRad="38100" dist="38100" dir="2700000" algn="tl">
                  <a:srgbClr val="000000">
                    <a:alpha val="43137"/>
                  </a:srgbClr>
                </a:outerShdw>
              </a:effectLst>
              <a:latin typeface="+mj-lt"/>
            </a:endParaRPr>
          </a:p>
          <a:p>
            <a:pPr algn="ctr">
              <a:spcBef>
                <a:spcPts val="1200"/>
              </a:spcBef>
              <a:defRPr/>
            </a:pPr>
            <a:r>
              <a:rPr lang="ru-RU" dirty="0" smtClean="0">
                <a:effectLst>
                  <a:outerShdw blurRad="38100" dist="38100" dir="2700000" algn="tl">
                    <a:srgbClr val="000000">
                      <a:alpha val="43137"/>
                    </a:srgbClr>
                  </a:outerShdw>
                </a:effectLst>
                <a:latin typeface="+mj-lt"/>
              </a:rPr>
              <a:t>ПРОБЛЕМЫ И ПЕРСПЕКТИВЫ ИННОВАЦИОННОГО РАЗВИТИЯ САМОРЕГУЛИРОВАНИЯ В РОССИИ</a:t>
            </a:r>
            <a:endParaRPr lang="ru-RU" dirty="0">
              <a:effectLst>
                <a:outerShdw blurRad="38100" dist="38100" dir="2700000" algn="tl">
                  <a:srgbClr val="000000">
                    <a:alpha val="43137"/>
                  </a:srgbClr>
                </a:outerShdw>
              </a:effectLst>
              <a:latin typeface="+mj-lt"/>
            </a:endParaRPr>
          </a:p>
          <a:p>
            <a:pPr algn="ctr">
              <a:spcBef>
                <a:spcPts val="0"/>
              </a:spcBef>
              <a:defRPr/>
            </a:pPr>
            <a:endParaRPr lang="ru-RU" sz="1400" dirty="0" smtClean="0">
              <a:effectLst>
                <a:outerShdw blurRad="38100" dist="38100" dir="2700000" algn="tl">
                  <a:srgbClr val="C0C0C0"/>
                </a:outerShdw>
              </a:effectLst>
              <a:latin typeface="+mj-lt"/>
            </a:endParaRPr>
          </a:p>
        </p:txBody>
      </p:sp>
      <p:pic>
        <p:nvPicPr>
          <p:cNvPr id="307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59" y="761999"/>
            <a:ext cx="1120348" cy="1066801"/>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pic>
        <p:nvPicPr>
          <p:cNvPr id="2" name="Picture 8" descr="DSCF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09600"/>
            <a:ext cx="22288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Прямоугольник 8"/>
          <p:cNvSpPr>
            <a:spLocks noChangeArrowheads="1"/>
          </p:cNvSpPr>
          <p:nvPr/>
        </p:nvSpPr>
        <p:spPr bwMode="auto">
          <a:xfrm>
            <a:off x="2147384" y="5848063"/>
            <a:ext cx="396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74738" algn="ctr">
              <a:defRPr/>
            </a:pPr>
            <a:r>
              <a:rPr lang="ru-RU" sz="2000" dirty="0" smtClean="0">
                <a:effectLst>
                  <a:outerShdw blurRad="38100" dist="38100" dir="2700000" algn="tl">
                    <a:srgbClr val="000000">
                      <a:alpha val="43137"/>
                    </a:srgbClr>
                  </a:outerShdw>
                </a:effectLst>
                <a:latin typeface="+mj-lt"/>
                <a:cs typeface="Arial" charset="0"/>
              </a:rPr>
              <a:t>ЭКОПРОМ-2014</a:t>
            </a:r>
            <a:endParaRPr lang="ru-RU" sz="2000" i="1" dirty="0">
              <a:effectLst>
                <a:outerShdw blurRad="38100" dist="38100" dir="2700000" algn="tl">
                  <a:srgbClr val="000000">
                    <a:alpha val="43137"/>
                  </a:srgbClr>
                </a:outerShdw>
              </a:effectLst>
              <a:latin typeface="+mj-lt"/>
              <a:cs typeface="Arial" charset="0"/>
            </a:endParaRPr>
          </a:p>
        </p:txBody>
      </p:sp>
      <p:pic>
        <p:nvPicPr>
          <p:cNvPr id="7" name="Picture 10" descr="эмблема окончательна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310" y="815341"/>
            <a:ext cx="1114290" cy="1028398"/>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000000">
                      <a:alpha val="43137"/>
                    </a:srgbClr>
                  </a:outerShdw>
                </a:effectLst>
              </a:rPr>
              <a:t>Способы обеспечения имущественной ответственности</a:t>
            </a: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10</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
        <p:nvSpPr>
          <p:cNvPr id="9" name="Line 15"/>
          <p:cNvSpPr>
            <a:spLocks noChangeShapeType="1"/>
          </p:cNvSpPr>
          <p:nvPr/>
        </p:nvSpPr>
        <p:spPr bwMode="auto">
          <a:xfrm>
            <a:off x="4363799" y="2902744"/>
            <a:ext cx="2381" cy="1598318"/>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Lst>
        </p:spPr>
        <p:txBody>
          <a:bodyPr anchor="ctr"/>
          <a:lstStyle/>
          <a:p>
            <a:pPr>
              <a:defRPr/>
            </a:pPr>
            <a:endParaRPr lang="ru-RU" sz="12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0" name="Line 14"/>
          <p:cNvSpPr>
            <a:spLocks noChangeShapeType="1"/>
          </p:cNvSpPr>
          <p:nvPr/>
        </p:nvSpPr>
        <p:spPr bwMode="auto">
          <a:xfrm flipV="1">
            <a:off x="1524555" y="3261519"/>
            <a:ext cx="5678488" cy="3175"/>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Lst>
        </p:spPr>
        <p:txBody>
          <a:bodyPr anchor="ctr"/>
          <a:lstStyle/>
          <a:p>
            <a:pPr>
              <a:defRPr/>
            </a:pPr>
            <a:endParaRPr lang="ru-RU" sz="13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1" name="Line 17"/>
          <p:cNvSpPr>
            <a:spLocks noChangeShapeType="1"/>
          </p:cNvSpPr>
          <p:nvPr/>
        </p:nvSpPr>
        <p:spPr bwMode="auto">
          <a:xfrm>
            <a:off x="1515030" y="3261519"/>
            <a:ext cx="0" cy="220662"/>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Lst>
        </p:spPr>
        <p:txBody>
          <a:bodyPr anchor="ctr"/>
          <a:lstStyle/>
          <a:p>
            <a:pPr>
              <a:defRPr/>
            </a:pPr>
            <a:endParaRPr lang="ru-RU" sz="13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2" name="Rectangle 37"/>
          <p:cNvSpPr>
            <a:spLocks noChangeArrowheads="1"/>
          </p:cNvSpPr>
          <p:nvPr/>
        </p:nvSpPr>
        <p:spPr bwMode="auto">
          <a:xfrm>
            <a:off x="765730" y="3486944"/>
            <a:ext cx="1497013" cy="639762"/>
          </a:xfrm>
          <a:prstGeom prst="rect">
            <a:avLst/>
          </a:prstGeom>
          <a:gradFill flip="none" rotWithShape="1">
            <a:gsLst>
              <a:gs pos="0">
                <a:srgbClr val="FFEFD1"/>
              </a:gs>
              <a:gs pos="64999">
                <a:srgbClr val="F0EBD5"/>
              </a:gs>
              <a:gs pos="100000">
                <a:srgbClr val="D1C39F"/>
              </a:gs>
            </a:gsLst>
            <a:lin ang="5400000" scaled="1"/>
            <a:tileRect/>
          </a:gradFill>
          <a:ln w="3175">
            <a:solidFill>
              <a:schemeClr val="tx1">
                <a:lumMod val="75000"/>
                <a:lumOff val="25000"/>
              </a:schemeClr>
            </a:solidFill>
            <a:miter lim="800000"/>
            <a:headEnd/>
            <a:tailEnd/>
          </a:ln>
          <a:effectLst>
            <a:outerShdw blurRad="50800" dist="38100" dir="2700000" algn="tl" rotWithShape="0">
              <a:prstClr val="black">
                <a:alpha val="40000"/>
              </a:prstClr>
            </a:outerShdw>
          </a:effectLst>
          <a:extLst/>
        </p:spPr>
        <p:txBody>
          <a:bodyPr wrap="none" lIns="92075" tIns="46038" rIns="92075" bIns="46038" anchor="ctr"/>
          <a:lstStyle/>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Оформление </a:t>
            </a:r>
          </a:p>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безотзывной </a:t>
            </a:r>
          </a:p>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банковской гарантии</a:t>
            </a:r>
            <a:endParaRPr lang="ru-RU" sz="1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3" name="Rectangle 41"/>
          <p:cNvSpPr>
            <a:spLocks noChangeArrowheads="1"/>
          </p:cNvSpPr>
          <p:nvPr/>
        </p:nvSpPr>
        <p:spPr bwMode="auto">
          <a:xfrm>
            <a:off x="2918380" y="2374106"/>
            <a:ext cx="2895600" cy="528638"/>
          </a:xfrm>
          <a:prstGeom prst="rect">
            <a:avLst/>
          </a:prstGeom>
          <a:gradFill flip="none" rotWithShape="1">
            <a:gsLst>
              <a:gs pos="0">
                <a:srgbClr val="FFEFD1"/>
              </a:gs>
              <a:gs pos="64999">
                <a:srgbClr val="F0EBD5"/>
              </a:gs>
              <a:gs pos="100000">
                <a:srgbClr val="D1C39F"/>
              </a:gs>
            </a:gsLst>
            <a:lin ang="5400000" scaled="1"/>
            <a:tileRect/>
          </a:gradFill>
          <a:ln w="3175">
            <a:solidFill>
              <a:schemeClr val="tx1">
                <a:lumMod val="75000"/>
                <a:lumOff val="25000"/>
              </a:schemeClr>
            </a:solidFill>
            <a:miter lim="800000"/>
            <a:headEnd/>
            <a:tailEnd/>
          </a:ln>
          <a:effectLst>
            <a:outerShdw blurRad="50800" dist="38100" dir="2700000" algn="tl" rotWithShape="0">
              <a:prstClr val="black">
                <a:alpha val="40000"/>
              </a:prstClr>
            </a:outerShdw>
          </a:effectLst>
          <a:extLst/>
        </p:spPr>
        <p:txBody>
          <a:bodyPr wrap="none" lIns="92075" tIns="46038" rIns="92075" bIns="46038" anchor="ctr"/>
          <a:lstStyle/>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Способы обеспечения</a:t>
            </a:r>
          </a:p>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имущественной ответственности</a:t>
            </a:r>
            <a:endParaRPr lang="ru-RU" sz="1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4" name="Rectangle 37"/>
          <p:cNvSpPr>
            <a:spLocks noChangeArrowheads="1"/>
          </p:cNvSpPr>
          <p:nvPr/>
        </p:nvSpPr>
        <p:spPr bwMode="auto">
          <a:xfrm>
            <a:off x="2656443" y="3486944"/>
            <a:ext cx="1498600" cy="639762"/>
          </a:xfrm>
          <a:prstGeom prst="rect">
            <a:avLst/>
          </a:prstGeom>
          <a:gradFill flip="none" rotWithShape="1">
            <a:gsLst>
              <a:gs pos="0">
                <a:srgbClr val="FFEFD1"/>
              </a:gs>
              <a:gs pos="64999">
                <a:srgbClr val="F0EBD5"/>
              </a:gs>
              <a:gs pos="100000">
                <a:srgbClr val="D1C39F"/>
              </a:gs>
            </a:gsLst>
            <a:lin ang="5400000" scaled="1"/>
            <a:tileRect/>
          </a:gradFill>
          <a:ln w="3175">
            <a:solidFill>
              <a:schemeClr val="tx1">
                <a:lumMod val="75000"/>
                <a:lumOff val="25000"/>
              </a:schemeClr>
            </a:solidFill>
            <a:miter lim="800000"/>
            <a:headEnd/>
            <a:tailEnd/>
          </a:ln>
          <a:effectLst>
            <a:outerShdw blurRad="50800" dist="38100" dir="2700000" algn="tl" rotWithShape="0">
              <a:prstClr val="black">
                <a:alpha val="40000"/>
              </a:prstClr>
            </a:outerShdw>
          </a:effectLst>
          <a:extLst/>
        </p:spPr>
        <p:txBody>
          <a:bodyPr wrap="none" lIns="92075" tIns="46038" rIns="92075" bIns="46038" anchor="ctr"/>
          <a:lstStyle/>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Заключение </a:t>
            </a:r>
          </a:p>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договора </a:t>
            </a:r>
          </a:p>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поручительства</a:t>
            </a:r>
            <a:endParaRPr lang="ru-RU" sz="1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5" name="Rectangle 37"/>
          <p:cNvSpPr>
            <a:spLocks noChangeArrowheads="1"/>
          </p:cNvSpPr>
          <p:nvPr/>
        </p:nvSpPr>
        <p:spPr bwMode="auto">
          <a:xfrm>
            <a:off x="4572555" y="3486944"/>
            <a:ext cx="1501775" cy="639762"/>
          </a:xfrm>
          <a:prstGeom prst="rect">
            <a:avLst/>
          </a:prstGeom>
          <a:gradFill flip="none" rotWithShape="1">
            <a:gsLst>
              <a:gs pos="0">
                <a:srgbClr val="FFEFD1"/>
              </a:gs>
              <a:gs pos="64999">
                <a:srgbClr val="F0EBD5"/>
              </a:gs>
              <a:gs pos="100000">
                <a:srgbClr val="D1C39F"/>
              </a:gs>
            </a:gsLst>
            <a:lin ang="5400000" scaled="1"/>
            <a:tileRect/>
          </a:gradFill>
          <a:ln w="3175">
            <a:solidFill>
              <a:schemeClr val="tx1">
                <a:lumMod val="75000"/>
                <a:lumOff val="25000"/>
              </a:schemeClr>
            </a:solidFill>
            <a:miter lim="800000"/>
            <a:headEnd/>
            <a:tailEnd/>
          </a:ln>
          <a:effectLst>
            <a:outerShdw blurRad="50800" dist="38100" dir="2700000" algn="tl" rotWithShape="0">
              <a:prstClr val="black">
                <a:alpha val="40000"/>
              </a:prstClr>
            </a:outerShdw>
          </a:effectLst>
          <a:extLst/>
        </p:spPr>
        <p:txBody>
          <a:bodyPr wrap="none" lIns="92075" tIns="46038" rIns="92075" bIns="46038" anchor="ctr"/>
          <a:lstStyle/>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Установление </a:t>
            </a:r>
          </a:p>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ответственности </a:t>
            </a:r>
          </a:p>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по контракту</a:t>
            </a:r>
            <a:endParaRPr lang="ru-RU" sz="1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6" name="Rectangle 37"/>
          <p:cNvSpPr>
            <a:spLocks noChangeArrowheads="1"/>
          </p:cNvSpPr>
          <p:nvPr/>
        </p:nvSpPr>
        <p:spPr bwMode="auto">
          <a:xfrm>
            <a:off x="6453743" y="3488530"/>
            <a:ext cx="1498600" cy="638175"/>
          </a:xfrm>
          <a:prstGeom prst="rect">
            <a:avLst/>
          </a:prstGeom>
          <a:gradFill flip="none" rotWithShape="1">
            <a:gsLst>
              <a:gs pos="0">
                <a:srgbClr val="FFEFD1"/>
              </a:gs>
              <a:gs pos="64999">
                <a:srgbClr val="F0EBD5"/>
              </a:gs>
              <a:gs pos="100000">
                <a:srgbClr val="D1C39F"/>
              </a:gs>
            </a:gsLst>
            <a:lin ang="5400000" scaled="1"/>
            <a:tileRect/>
          </a:gradFill>
          <a:ln w="3175">
            <a:solidFill>
              <a:schemeClr val="tx1">
                <a:lumMod val="75000"/>
                <a:lumOff val="25000"/>
              </a:schemeClr>
            </a:solidFill>
            <a:miter lim="800000"/>
            <a:headEnd/>
            <a:tailEnd/>
          </a:ln>
          <a:effectLst>
            <a:outerShdw blurRad="50800" dist="38100" dir="2700000" algn="tl" rotWithShape="0">
              <a:prstClr val="black">
                <a:alpha val="40000"/>
              </a:prstClr>
            </a:outerShdw>
          </a:effectLst>
          <a:extLst/>
        </p:spPr>
        <p:txBody>
          <a:bodyPr wrap="none" lIns="92075" tIns="46038" rIns="92075" bIns="46038" anchor="ctr"/>
          <a:lstStyle/>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Обеспечение </a:t>
            </a:r>
          </a:p>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государственного </a:t>
            </a:r>
          </a:p>
          <a:p>
            <a:pPr algn="ctr" defTabSz="762000">
              <a:defRPr/>
            </a:pPr>
            <a:r>
              <a:rPr lang="ru-RU" sz="1300" dirty="0" smtClean="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контракта</a:t>
            </a:r>
            <a:endParaRPr lang="ru-RU" sz="13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7" name="Line 17"/>
          <p:cNvSpPr>
            <a:spLocks noChangeShapeType="1"/>
          </p:cNvSpPr>
          <p:nvPr/>
        </p:nvSpPr>
        <p:spPr bwMode="auto">
          <a:xfrm>
            <a:off x="3405743" y="3261519"/>
            <a:ext cx="0" cy="220662"/>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Lst>
        </p:spPr>
        <p:txBody>
          <a:bodyPr anchor="ctr"/>
          <a:lstStyle/>
          <a:p>
            <a:pPr>
              <a:defRPr/>
            </a:pPr>
            <a:endParaRPr lang="ru-RU" sz="13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8" name="Line 17"/>
          <p:cNvSpPr>
            <a:spLocks noChangeShapeType="1"/>
          </p:cNvSpPr>
          <p:nvPr/>
        </p:nvSpPr>
        <p:spPr bwMode="auto">
          <a:xfrm>
            <a:off x="5313918" y="3266281"/>
            <a:ext cx="0" cy="22066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Lst>
        </p:spPr>
        <p:txBody>
          <a:bodyPr anchor="ctr"/>
          <a:lstStyle/>
          <a:p>
            <a:pPr>
              <a:defRPr/>
            </a:pPr>
            <a:endParaRPr lang="ru-RU" sz="13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9" name="Line 17"/>
          <p:cNvSpPr>
            <a:spLocks noChangeShapeType="1"/>
          </p:cNvSpPr>
          <p:nvPr/>
        </p:nvSpPr>
        <p:spPr bwMode="auto">
          <a:xfrm>
            <a:off x="7201455" y="3261519"/>
            <a:ext cx="0" cy="220662"/>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Lst>
        </p:spPr>
        <p:txBody>
          <a:bodyPr anchor="ctr"/>
          <a:lstStyle/>
          <a:p>
            <a:pPr>
              <a:defRPr/>
            </a:pPr>
            <a:endParaRPr lang="ru-RU" sz="13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24" name="Line 14"/>
          <p:cNvSpPr>
            <a:spLocks noChangeShapeType="1"/>
          </p:cNvSpPr>
          <p:nvPr/>
        </p:nvSpPr>
        <p:spPr bwMode="auto">
          <a:xfrm>
            <a:off x="2483960" y="4507410"/>
            <a:ext cx="3810001" cy="1"/>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Lst>
        </p:spPr>
        <p:txBody>
          <a:bodyPr anchor="ctr"/>
          <a:lstStyle/>
          <a:p>
            <a:pPr>
              <a:defRPr/>
            </a:pPr>
            <a:endParaRPr lang="ru-RU" sz="13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3" name="Line 17"/>
          <p:cNvSpPr>
            <a:spLocks noChangeShapeType="1"/>
          </p:cNvSpPr>
          <p:nvPr/>
        </p:nvSpPr>
        <p:spPr bwMode="auto">
          <a:xfrm>
            <a:off x="2483961" y="4507412"/>
            <a:ext cx="0" cy="221455"/>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Lst>
        </p:spPr>
        <p:txBody>
          <a:bodyPr anchor="ctr"/>
          <a:lstStyle/>
          <a:p>
            <a:pPr>
              <a:defRPr/>
            </a:pPr>
            <a:endParaRPr lang="ru-RU" sz="13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4" name="Rectangle 37"/>
          <p:cNvSpPr>
            <a:spLocks noChangeArrowheads="1"/>
          </p:cNvSpPr>
          <p:nvPr/>
        </p:nvSpPr>
        <p:spPr bwMode="auto">
          <a:xfrm>
            <a:off x="1720521" y="4728866"/>
            <a:ext cx="1498600" cy="617039"/>
          </a:xfrm>
          <a:prstGeom prst="rect">
            <a:avLst/>
          </a:prstGeom>
          <a:gradFill flip="none" rotWithShape="1">
            <a:gsLst>
              <a:gs pos="0">
                <a:srgbClr val="FFEFD1"/>
              </a:gs>
              <a:gs pos="64999">
                <a:srgbClr val="F0EBD5"/>
              </a:gs>
              <a:gs pos="100000">
                <a:srgbClr val="D1C39F"/>
              </a:gs>
            </a:gsLst>
            <a:lin ang="5400000" scaled="1"/>
            <a:tileRect/>
          </a:gradFill>
          <a:ln w="3175">
            <a:solidFill>
              <a:schemeClr val="tx1">
                <a:lumMod val="75000"/>
                <a:lumOff val="25000"/>
              </a:schemeClr>
            </a:solidFill>
            <a:miter lim="800000"/>
            <a:headEnd/>
            <a:tailEnd/>
          </a:ln>
          <a:effectLst>
            <a:outerShdw blurRad="50800" dist="38100" dir="2700000" algn="tl" rotWithShape="0">
              <a:prstClr val="black">
                <a:alpha val="40000"/>
              </a:prstClr>
            </a:outerShdw>
          </a:effectLst>
          <a:extLst/>
        </p:spPr>
        <p:txBody>
          <a:bodyPr wrap="none" lIns="92075" tIns="46038" rIns="92075" bIns="46038" anchor="ctr"/>
          <a:lstStyle/>
          <a:p>
            <a:pPr algn="ctr" defTabSz="762000">
              <a:defRPr/>
            </a:pPr>
            <a:r>
              <a:rPr lang="ru-RU" sz="1300" dirty="0" smtClean="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Страхование </a:t>
            </a:r>
          </a:p>
          <a:p>
            <a:pPr algn="ctr" defTabSz="762000">
              <a:defRPr/>
            </a:pPr>
            <a:r>
              <a:rPr lang="ru-RU" sz="1300" dirty="0" smtClean="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ответственности </a:t>
            </a:r>
          </a:p>
          <a:p>
            <a:pPr algn="ctr" defTabSz="762000">
              <a:defRPr/>
            </a:pPr>
            <a:r>
              <a:rPr lang="ru-RU" sz="1300" dirty="0" smtClean="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и риска</a:t>
            </a:r>
            <a:endParaRPr lang="ru-RU" sz="1300"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5" name="Line 17"/>
          <p:cNvSpPr>
            <a:spLocks noChangeShapeType="1"/>
          </p:cNvSpPr>
          <p:nvPr/>
        </p:nvSpPr>
        <p:spPr bwMode="auto">
          <a:xfrm>
            <a:off x="6293961" y="4501062"/>
            <a:ext cx="0" cy="227805"/>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Lst>
        </p:spPr>
        <p:txBody>
          <a:bodyPr anchor="ctr"/>
          <a:lstStyle/>
          <a:p>
            <a:pPr>
              <a:defRPr/>
            </a:pPr>
            <a:endParaRPr lang="ru-RU" sz="130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6" name="Rectangle 37"/>
          <p:cNvSpPr>
            <a:spLocks noChangeArrowheads="1"/>
          </p:cNvSpPr>
          <p:nvPr/>
        </p:nvSpPr>
        <p:spPr bwMode="auto">
          <a:xfrm>
            <a:off x="5530521" y="4720929"/>
            <a:ext cx="1498600" cy="624975"/>
          </a:xfrm>
          <a:prstGeom prst="rect">
            <a:avLst/>
          </a:prstGeom>
          <a:gradFill flip="none" rotWithShape="1">
            <a:gsLst>
              <a:gs pos="0">
                <a:srgbClr val="FFEFD1"/>
              </a:gs>
              <a:gs pos="64999">
                <a:srgbClr val="F0EBD5"/>
              </a:gs>
              <a:gs pos="100000">
                <a:srgbClr val="D1C39F"/>
              </a:gs>
            </a:gsLst>
            <a:lin ang="5400000" scaled="1"/>
            <a:tileRect/>
          </a:gradFill>
          <a:ln w="3175">
            <a:solidFill>
              <a:schemeClr val="tx1">
                <a:lumMod val="75000"/>
                <a:lumOff val="25000"/>
              </a:schemeClr>
            </a:solidFill>
            <a:miter lim="800000"/>
            <a:headEnd/>
            <a:tailEnd/>
          </a:ln>
          <a:effectLst>
            <a:outerShdw blurRad="50800" dist="38100" dir="2700000" algn="tl" rotWithShape="0">
              <a:prstClr val="black">
                <a:alpha val="40000"/>
              </a:prstClr>
            </a:outerShdw>
          </a:effectLst>
          <a:extLst/>
        </p:spPr>
        <p:txBody>
          <a:bodyPr wrap="none" lIns="92075" tIns="46038" rIns="92075" bIns="46038" anchor="ctr"/>
          <a:lstStyle/>
          <a:p>
            <a:pPr algn="ctr" defTabSz="762000">
              <a:defRPr/>
            </a:pPr>
            <a:r>
              <a:rPr lang="ru-RU" sz="1300" dirty="0" smtClean="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Формирование </a:t>
            </a:r>
          </a:p>
          <a:p>
            <a:pPr algn="ctr" defTabSz="762000">
              <a:defRPr/>
            </a:pPr>
            <a:r>
              <a:rPr lang="ru-RU" sz="1300" dirty="0" smtClean="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компенсационного </a:t>
            </a:r>
          </a:p>
          <a:p>
            <a:pPr algn="ctr" defTabSz="762000">
              <a:defRPr/>
            </a:pPr>
            <a:r>
              <a:rPr lang="ru-RU" sz="1300" dirty="0" smtClean="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фонда СРО</a:t>
            </a:r>
            <a:endParaRPr lang="ru-RU" sz="1300"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Прямоугольник 2"/>
          <p:cNvSpPr/>
          <p:nvPr/>
        </p:nvSpPr>
        <p:spPr>
          <a:xfrm>
            <a:off x="1777057" y="2984520"/>
            <a:ext cx="2044149" cy="292388"/>
          </a:xfrm>
          <a:prstGeom prst="rect">
            <a:avLst/>
          </a:prstGeom>
        </p:spPr>
        <p:txBody>
          <a:bodyPr wrap="none">
            <a:spAutoFit/>
          </a:bodyPr>
          <a:lstStyle/>
          <a:p>
            <a:r>
              <a:rPr lang="ru-RU" sz="1300" i="1" dirty="0" smtClean="0">
                <a:solidFill>
                  <a:prstClr val="black"/>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Традиционные способы</a:t>
            </a:r>
            <a:endParaRPr lang="ru-RU" sz="1300" i="1" dirty="0"/>
          </a:p>
        </p:txBody>
      </p:sp>
      <p:sp>
        <p:nvSpPr>
          <p:cNvPr id="39" name="Прямоугольник 38"/>
          <p:cNvSpPr/>
          <p:nvPr/>
        </p:nvSpPr>
        <p:spPr>
          <a:xfrm>
            <a:off x="2456604" y="4224063"/>
            <a:ext cx="2642070" cy="292388"/>
          </a:xfrm>
          <a:prstGeom prst="rect">
            <a:avLst/>
          </a:prstGeom>
        </p:spPr>
        <p:txBody>
          <a:bodyPr wrap="none">
            <a:spAutoFit/>
          </a:bodyPr>
          <a:lstStyle/>
          <a:p>
            <a:r>
              <a:rPr lang="ru-RU" sz="1300" i="1" dirty="0" smtClean="0">
                <a:solidFill>
                  <a:prstClr val="black"/>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В условиях саморегулирования</a:t>
            </a:r>
            <a:endParaRPr lang="ru-RU" sz="1300" i="1" dirty="0"/>
          </a:p>
        </p:txBody>
      </p:sp>
    </p:spTree>
    <p:extLst>
      <p:ext uri="{BB962C8B-B14F-4D97-AF65-F5344CB8AC3E}">
        <p14:creationId xmlns:p14="http://schemas.microsoft.com/office/powerpoint/2010/main" val="1037884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000000">
                      <a:alpha val="43137"/>
                    </a:srgbClr>
                  </a:outerShdw>
                </a:effectLst>
              </a:rPr>
              <a:t>Страхование ответственности и рисков</a:t>
            </a:r>
            <a:br>
              <a:rPr lang="ru-RU" sz="24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11</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
        <p:nvSpPr>
          <p:cNvPr id="27" name="Rectangle 9"/>
          <p:cNvSpPr>
            <a:spLocks noGrp="1" noChangeArrowheads="1"/>
          </p:cNvSpPr>
          <p:nvPr>
            <p:ph type="body" sz="half" idx="2"/>
          </p:nvPr>
        </p:nvSpPr>
        <p:spPr>
          <a:xfrm>
            <a:off x="606458" y="1962150"/>
            <a:ext cx="6400800" cy="26289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endParaRPr lang="ru-RU" sz="1600" b="1" dirty="0" smtClean="0">
              <a:latin typeface="Arial" pitchFamily="34" charset="0"/>
              <a:ea typeface="Times New Roman"/>
              <a:cs typeface="Arial" pitchFamily="34" charset="0"/>
            </a:endParaRPr>
          </a:p>
          <a:p>
            <a:pPr marL="342900" lvl="0" indent="-342900" defTabSz="762000" eaLnBrk="1" hangingPunct="1">
              <a:spcBef>
                <a:spcPct val="0"/>
              </a:spcBef>
              <a:buClrTx/>
              <a:buNone/>
            </a:pPr>
            <a:r>
              <a:rPr lang="ru-RU" sz="1600" kern="1200" dirty="0">
                <a:solidFill>
                  <a:schemeClr val="tx1">
                    <a:lumMod val="85000"/>
                    <a:lumOff val="15000"/>
                  </a:schemeClr>
                </a:solidFill>
                <a:latin typeface="Arial" pitchFamily="34" charset="0"/>
                <a:cs typeface="Arial" pitchFamily="34" charset="0"/>
              </a:rPr>
              <a:t>Статья 4. Объекты страхования</a:t>
            </a:r>
          </a:p>
          <a:p>
            <a:pPr marL="342900" lvl="0" indent="-342900" defTabSz="762000" eaLnBrk="1" hangingPunct="1">
              <a:spcBef>
                <a:spcPct val="0"/>
              </a:spcBef>
              <a:buClrTx/>
              <a:buNone/>
            </a:pPr>
            <a:endParaRPr lang="ru-RU" sz="1600" kern="1200" dirty="0">
              <a:solidFill>
                <a:schemeClr val="tx1">
                  <a:lumMod val="85000"/>
                  <a:lumOff val="15000"/>
                </a:schemeClr>
              </a:solidFill>
              <a:latin typeface="Arial" pitchFamily="34" charset="0"/>
              <a:cs typeface="Arial" pitchFamily="34" charset="0"/>
            </a:endParaRPr>
          </a:p>
          <a:p>
            <a:pPr marL="342900" lvl="0" indent="-342900" defTabSz="762000" eaLnBrk="1" hangingPunct="1">
              <a:spcBef>
                <a:spcPct val="0"/>
              </a:spcBef>
              <a:buClrTx/>
              <a:buNone/>
            </a:pPr>
            <a:r>
              <a:rPr lang="ru-RU" sz="1600" kern="1200" dirty="0">
                <a:solidFill>
                  <a:schemeClr val="tx1">
                    <a:lumMod val="85000"/>
                    <a:lumOff val="15000"/>
                  </a:schemeClr>
                </a:solidFill>
                <a:latin typeface="Arial" pitchFamily="34" charset="0"/>
                <a:cs typeface="Arial" pitchFamily="34" charset="0"/>
              </a:rPr>
              <a:t>   </a:t>
            </a:r>
            <a:r>
              <a:rPr lang="ru-RU" sz="1600" b="1" kern="1200" dirty="0">
                <a:solidFill>
                  <a:schemeClr val="tx1">
                    <a:lumMod val="85000"/>
                    <a:lumOff val="15000"/>
                  </a:schemeClr>
                </a:solidFill>
                <a:latin typeface="Arial" pitchFamily="34" charset="0"/>
                <a:cs typeface="Arial" pitchFamily="34" charset="0"/>
              </a:rPr>
              <a:t>2.</a:t>
            </a:r>
            <a:r>
              <a:rPr lang="ru-RU" sz="1600" kern="1200" dirty="0">
                <a:solidFill>
                  <a:schemeClr val="tx1">
                    <a:lumMod val="85000"/>
                    <a:lumOff val="15000"/>
                  </a:schemeClr>
                </a:solidFill>
                <a:latin typeface="Arial" pitchFamily="34" charset="0"/>
                <a:cs typeface="Arial" pitchFamily="34" charset="0"/>
              </a:rPr>
              <a:t> ...имущественные интересы, связанные, в частности, с:</a:t>
            </a:r>
          </a:p>
          <a:p>
            <a:pPr marL="342900" lvl="0" indent="-342900" defTabSz="762000" eaLnBrk="1" hangingPunct="1">
              <a:spcBef>
                <a:spcPct val="0"/>
              </a:spcBef>
              <a:buClrTx/>
              <a:buNone/>
            </a:pPr>
            <a:r>
              <a:rPr lang="ru-RU" sz="1600" kern="1200" dirty="0">
                <a:solidFill>
                  <a:schemeClr val="tx1">
                    <a:lumMod val="85000"/>
                    <a:lumOff val="15000"/>
                  </a:schemeClr>
                </a:solidFill>
                <a:latin typeface="Arial" pitchFamily="34" charset="0"/>
                <a:cs typeface="Arial" pitchFamily="34" charset="0"/>
              </a:rPr>
              <a:t>   </a:t>
            </a:r>
            <a:r>
              <a:rPr lang="ru-RU" sz="1600" b="1" kern="1200" dirty="0">
                <a:solidFill>
                  <a:schemeClr val="tx1">
                    <a:lumMod val="85000"/>
                    <a:lumOff val="15000"/>
                  </a:schemeClr>
                </a:solidFill>
                <a:latin typeface="Arial" pitchFamily="34" charset="0"/>
                <a:cs typeface="Arial" pitchFamily="34" charset="0"/>
              </a:rPr>
              <a:t>1)</a:t>
            </a:r>
            <a:r>
              <a:rPr lang="ru-RU" sz="1600" kern="1200" dirty="0">
                <a:solidFill>
                  <a:schemeClr val="tx1">
                    <a:lumMod val="85000"/>
                    <a:lumOff val="15000"/>
                  </a:schemeClr>
                </a:solidFill>
                <a:latin typeface="Arial" pitchFamily="34" charset="0"/>
                <a:cs typeface="Arial" pitchFamily="34" charset="0"/>
              </a:rPr>
              <a:t> владением, пользованием и распоряжением имуществом</a:t>
            </a:r>
          </a:p>
          <a:p>
            <a:pPr marL="342900" lvl="0" indent="-342900" defTabSz="762000" eaLnBrk="1" hangingPunct="1">
              <a:spcBef>
                <a:spcPct val="0"/>
              </a:spcBef>
              <a:buClrTx/>
              <a:buNone/>
            </a:pPr>
            <a:r>
              <a:rPr lang="ru-RU" sz="1600" kern="1200" dirty="0">
                <a:solidFill>
                  <a:schemeClr val="tx1">
                    <a:lumMod val="85000"/>
                    <a:lumOff val="15000"/>
                  </a:schemeClr>
                </a:solidFill>
                <a:latin typeface="Arial" pitchFamily="34" charset="0"/>
                <a:cs typeface="Arial" pitchFamily="34" charset="0"/>
              </a:rPr>
              <a:t> </a:t>
            </a:r>
            <a:r>
              <a:rPr lang="ru-RU" sz="1600" b="1" kern="1200" dirty="0">
                <a:solidFill>
                  <a:schemeClr val="tx1">
                    <a:lumMod val="85000"/>
                    <a:lumOff val="15000"/>
                  </a:schemeClr>
                </a:solidFill>
                <a:latin typeface="Arial" pitchFamily="34" charset="0"/>
                <a:cs typeface="Arial" pitchFamily="34" charset="0"/>
              </a:rPr>
              <a:t>(страхование имущества);</a:t>
            </a:r>
          </a:p>
          <a:p>
            <a:pPr marL="342900" lvl="0" indent="-342900" defTabSz="762000" eaLnBrk="1" hangingPunct="1">
              <a:spcBef>
                <a:spcPct val="0"/>
              </a:spcBef>
              <a:buClrTx/>
              <a:buNone/>
            </a:pPr>
            <a:r>
              <a:rPr lang="ru-RU" sz="1600" kern="1200" dirty="0">
                <a:solidFill>
                  <a:schemeClr val="tx1">
                    <a:lumMod val="85000"/>
                    <a:lumOff val="15000"/>
                  </a:schemeClr>
                </a:solidFill>
                <a:latin typeface="Arial" pitchFamily="34" charset="0"/>
                <a:cs typeface="Arial" pitchFamily="34" charset="0"/>
              </a:rPr>
              <a:t>   </a:t>
            </a:r>
            <a:r>
              <a:rPr lang="ru-RU" sz="1600" b="1" kern="1200" dirty="0">
                <a:solidFill>
                  <a:schemeClr val="tx1">
                    <a:lumMod val="85000"/>
                    <a:lumOff val="15000"/>
                  </a:schemeClr>
                </a:solidFill>
                <a:latin typeface="Arial" pitchFamily="34" charset="0"/>
                <a:cs typeface="Arial" pitchFamily="34" charset="0"/>
              </a:rPr>
              <a:t>2)</a:t>
            </a:r>
            <a:r>
              <a:rPr lang="ru-RU" sz="1600" kern="1200" dirty="0">
                <a:solidFill>
                  <a:schemeClr val="tx1">
                    <a:lumMod val="85000"/>
                    <a:lumOff val="15000"/>
                  </a:schemeClr>
                </a:solidFill>
                <a:latin typeface="Arial" pitchFamily="34" charset="0"/>
                <a:cs typeface="Arial" pitchFamily="34" charset="0"/>
              </a:rPr>
              <a:t> обязанностью возместить причиненный другим лицам вред </a:t>
            </a:r>
          </a:p>
          <a:p>
            <a:pPr marL="342900" lvl="0" indent="-342900" defTabSz="762000" eaLnBrk="1" hangingPunct="1">
              <a:spcBef>
                <a:spcPct val="0"/>
              </a:spcBef>
              <a:buClrTx/>
              <a:buNone/>
            </a:pPr>
            <a:r>
              <a:rPr lang="ru-RU" sz="1600" b="1" kern="1200" dirty="0">
                <a:solidFill>
                  <a:schemeClr val="tx1">
                    <a:lumMod val="85000"/>
                    <a:lumOff val="15000"/>
                  </a:schemeClr>
                </a:solidFill>
                <a:latin typeface="Arial" pitchFamily="34" charset="0"/>
                <a:cs typeface="Arial" pitchFamily="34" charset="0"/>
              </a:rPr>
              <a:t>(страхование гражданской ответственности);</a:t>
            </a:r>
          </a:p>
          <a:p>
            <a:pPr marL="342900" lvl="0" indent="-342900" defTabSz="762000" eaLnBrk="1" hangingPunct="1">
              <a:spcBef>
                <a:spcPct val="0"/>
              </a:spcBef>
              <a:buClrTx/>
              <a:buNone/>
            </a:pPr>
            <a:r>
              <a:rPr lang="ru-RU" sz="1600" kern="1200" dirty="0">
                <a:solidFill>
                  <a:schemeClr val="tx1">
                    <a:lumMod val="85000"/>
                    <a:lumOff val="15000"/>
                  </a:schemeClr>
                </a:solidFill>
                <a:latin typeface="Arial" pitchFamily="34" charset="0"/>
                <a:cs typeface="Arial" pitchFamily="34" charset="0"/>
              </a:rPr>
              <a:t>   </a:t>
            </a:r>
            <a:r>
              <a:rPr lang="ru-RU" sz="1600" b="1" kern="1200" dirty="0">
                <a:solidFill>
                  <a:schemeClr val="tx1">
                    <a:lumMod val="85000"/>
                    <a:lumOff val="15000"/>
                  </a:schemeClr>
                </a:solidFill>
                <a:latin typeface="Arial" pitchFamily="34" charset="0"/>
                <a:cs typeface="Arial" pitchFamily="34" charset="0"/>
              </a:rPr>
              <a:t>3)</a:t>
            </a:r>
            <a:r>
              <a:rPr lang="ru-RU" sz="1600" kern="1200" dirty="0">
                <a:solidFill>
                  <a:schemeClr val="tx1">
                    <a:lumMod val="85000"/>
                    <a:lumOff val="15000"/>
                  </a:schemeClr>
                </a:solidFill>
                <a:latin typeface="Arial" pitchFamily="34" charset="0"/>
                <a:cs typeface="Arial" pitchFamily="34" charset="0"/>
              </a:rPr>
              <a:t> осуществлением предпринимательской деятельности</a:t>
            </a:r>
          </a:p>
          <a:p>
            <a:pPr marL="342900" lvl="0" indent="-342900" defTabSz="762000" eaLnBrk="1" hangingPunct="1">
              <a:spcBef>
                <a:spcPct val="0"/>
              </a:spcBef>
              <a:buClrTx/>
              <a:buNone/>
            </a:pPr>
            <a:r>
              <a:rPr lang="ru-RU" sz="1600" kern="1200" dirty="0">
                <a:solidFill>
                  <a:schemeClr val="tx1">
                    <a:lumMod val="85000"/>
                    <a:lumOff val="15000"/>
                  </a:schemeClr>
                </a:solidFill>
                <a:latin typeface="Arial" pitchFamily="34" charset="0"/>
                <a:cs typeface="Arial" pitchFamily="34" charset="0"/>
              </a:rPr>
              <a:t> </a:t>
            </a:r>
            <a:r>
              <a:rPr lang="ru-RU" sz="1600" b="1" kern="1200" dirty="0">
                <a:solidFill>
                  <a:schemeClr val="tx1">
                    <a:lumMod val="85000"/>
                    <a:lumOff val="15000"/>
                  </a:schemeClr>
                </a:solidFill>
                <a:latin typeface="Arial" pitchFamily="34" charset="0"/>
                <a:cs typeface="Arial" pitchFamily="34" charset="0"/>
              </a:rPr>
              <a:t>(страхование предпринимательских рисков</a:t>
            </a:r>
            <a:r>
              <a:rPr lang="ru-RU" sz="1600" b="1" kern="1200" dirty="0" smtClean="0">
                <a:solidFill>
                  <a:schemeClr val="tx1">
                    <a:lumMod val="85000"/>
                    <a:lumOff val="15000"/>
                  </a:schemeClr>
                </a:solidFill>
                <a:latin typeface="Arial" pitchFamily="34" charset="0"/>
                <a:cs typeface="Arial" pitchFamily="34" charset="0"/>
              </a:rPr>
              <a:t>).</a:t>
            </a:r>
            <a:endParaRPr lang="ru-RU" sz="1600" b="1" kern="1200" dirty="0">
              <a:solidFill>
                <a:schemeClr val="tx1">
                  <a:lumMod val="85000"/>
                  <a:lumOff val="15000"/>
                </a:schemeClr>
              </a:solidFill>
              <a:latin typeface="Arial" pitchFamily="34" charset="0"/>
              <a:cs typeface="Arial" pitchFamily="34" charset="0"/>
            </a:endParaRPr>
          </a:p>
        </p:txBody>
      </p:sp>
      <p:sp>
        <p:nvSpPr>
          <p:cNvPr id="28" name="Rectangle 9"/>
          <p:cNvSpPr txBox="1">
            <a:spLocks noChangeArrowheads="1"/>
          </p:cNvSpPr>
          <p:nvPr/>
        </p:nvSpPr>
        <p:spPr bwMode="auto">
          <a:xfrm>
            <a:off x="4648200" y="4457700"/>
            <a:ext cx="3886200" cy="16002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31825" lvl="1" indent="442913" algn="just">
              <a:spcBef>
                <a:spcPts val="1200"/>
              </a:spcBef>
              <a:buClr>
                <a:srgbClr val="A50021"/>
              </a:buClr>
              <a:buFont typeface="Wingdings" pitchFamily="2" charset="2"/>
              <a:buNone/>
              <a:defRPr/>
            </a:pPr>
            <a:endParaRPr lang="ru-RU" sz="1600" b="1" dirty="0" smtClean="0">
              <a:latin typeface="Arial" pitchFamily="34" charset="0"/>
              <a:ea typeface="Times New Roman"/>
              <a:cs typeface="Arial" pitchFamily="34" charset="0"/>
            </a:endParaRPr>
          </a:p>
          <a:p>
            <a:pPr marL="0" lvl="0" indent="0" algn="ctr" defTabSz="762000" eaLnBrk="1" hangingPunct="1">
              <a:spcBef>
                <a:spcPct val="0"/>
              </a:spcBef>
              <a:buClrTx/>
              <a:buNone/>
            </a:pPr>
            <a:r>
              <a:rPr lang="ru-RU" sz="1400" b="1" dirty="0">
                <a:solidFill>
                  <a:schemeClr val="tx1">
                    <a:lumMod val="85000"/>
                    <a:lumOff val="15000"/>
                  </a:schemeClr>
                </a:solidFill>
                <a:latin typeface="Arial" pitchFamily="34" charset="0"/>
                <a:cs typeface="Arial" pitchFamily="34" charset="0"/>
              </a:rPr>
              <a:t>ЗАКОН</a:t>
            </a:r>
          </a:p>
          <a:p>
            <a:pPr marL="0" lvl="0" indent="0" algn="ctr" defTabSz="762000" eaLnBrk="1" hangingPunct="1">
              <a:spcBef>
                <a:spcPct val="0"/>
              </a:spcBef>
              <a:buClrTx/>
              <a:buNone/>
            </a:pPr>
            <a:r>
              <a:rPr lang="ru-RU" sz="1400" b="1" dirty="0">
                <a:solidFill>
                  <a:schemeClr val="tx1">
                    <a:lumMod val="85000"/>
                    <a:lumOff val="15000"/>
                  </a:schemeClr>
                </a:solidFill>
                <a:latin typeface="Arial" pitchFamily="34" charset="0"/>
                <a:cs typeface="Arial" pitchFamily="34" charset="0"/>
              </a:rPr>
              <a:t>ОБ ОРГАНИЗАЦИИ СТРАХОВОГО ДЕЛА </a:t>
            </a:r>
          </a:p>
          <a:p>
            <a:pPr marL="0" lvl="0" indent="0" algn="ctr" defTabSz="762000" eaLnBrk="1" hangingPunct="1">
              <a:spcBef>
                <a:spcPct val="0"/>
              </a:spcBef>
              <a:buClrTx/>
              <a:buNone/>
            </a:pPr>
            <a:r>
              <a:rPr lang="ru-RU" sz="1400" b="1" dirty="0">
                <a:solidFill>
                  <a:schemeClr val="tx1">
                    <a:lumMod val="85000"/>
                    <a:lumOff val="15000"/>
                  </a:schemeClr>
                </a:solidFill>
                <a:latin typeface="Arial" pitchFamily="34" charset="0"/>
                <a:cs typeface="Arial" pitchFamily="34" charset="0"/>
              </a:rPr>
              <a:t>В РОССИЙСКОЙ ФЕДЕРАЦИИ</a:t>
            </a:r>
            <a:endParaRPr lang="ru-RU" sz="1400" dirty="0">
              <a:solidFill>
                <a:schemeClr val="tx1">
                  <a:lumMod val="85000"/>
                  <a:lumOff val="15000"/>
                </a:schemeClr>
              </a:solidFill>
              <a:latin typeface="Arial" pitchFamily="34" charset="0"/>
              <a:cs typeface="Arial" pitchFamily="34" charset="0"/>
            </a:endParaRPr>
          </a:p>
          <a:p>
            <a:pPr marL="0" lvl="0" indent="0" algn="ctr" defTabSz="762000" eaLnBrk="1" hangingPunct="1">
              <a:spcBef>
                <a:spcPct val="0"/>
              </a:spcBef>
              <a:buClrTx/>
              <a:buNone/>
            </a:pPr>
            <a:endParaRPr lang="ru-RU" sz="500" i="1" dirty="0">
              <a:solidFill>
                <a:schemeClr val="tx1">
                  <a:lumMod val="85000"/>
                  <a:lumOff val="15000"/>
                </a:schemeClr>
              </a:solidFill>
              <a:latin typeface="Arial" pitchFamily="34" charset="0"/>
              <a:cs typeface="Arial" pitchFamily="34" charset="0"/>
            </a:endParaRPr>
          </a:p>
          <a:p>
            <a:pPr marL="0" lvl="0" indent="0" algn="ctr" defTabSz="762000" eaLnBrk="1" hangingPunct="1">
              <a:spcBef>
                <a:spcPct val="0"/>
              </a:spcBef>
              <a:buClrTx/>
              <a:buNone/>
            </a:pPr>
            <a:r>
              <a:rPr lang="ru-RU" sz="1400" dirty="0">
                <a:solidFill>
                  <a:schemeClr val="tx1">
                    <a:lumMod val="85000"/>
                    <a:lumOff val="15000"/>
                  </a:schemeClr>
                </a:solidFill>
                <a:latin typeface="Arial" pitchFamily="34" charset="0"/>
                <a:cs typeface="Arial" pitchFamily="34" charset="0"/>
              </a:rPr>
              <a:t>(в ред. ФЗ ..... от 30.10.2009 N 243-ФЗ,</a:t>
            </a:r>
          </a:p>
          <a:p>
            <a:pPr marL="0" lvl="0" indent="0" algn="ctr" defTabSz="762000" eaLnBrk="1" hangingPunct="1">
              <a:spcBef>
                <a:spcPct val="0"/>
              </a:spcBef>
              <a:buClrTx/>
              <a:buNone/>
            </a:pPr>
            <a:r>
              <a:rPr lang="ru-RU" sz="1400" dirty="0">
                <a:solidFill>
                  <a:schemeClr val="tx1">
                    <a:lumMod val="85000"/>
                    <a:lumOff val="15000"/>
                  </a:schemeClr>
                </a:solidFill>
                <a:latin typeface="Arial" pitchFamily="34" charset="0"/>
                <a:cs typeface="Arial" pitchFamily="34" charset="0"/>
              </a:rPr>
              <a:t>с изм., внесенными ФЗ от 2014)</a:t>
            </a:r>
          </a:p>
        </p:txBody>
      </p:sp>
    </p:spTree>
    <p:extLst>
      <p:ext uri="{BB962C8B-B14F-4D97-AF65-F5344CB8AC3E}">
        <p14:creationId xmlns:p14="http://schemas.microsoft.com/office/powerpoint/2010/main" val="2782189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000000">
                      <a:alpha val="43137"/>
                    </a:srgbClr>
                  </a:outerShdw>
                </a:effectLst>
              </a:rPr>
              <a:t>Метод </a:t>
            </a:r>
            <a:r>
              <a:rPr lang="ru-RU" sz="2400" dirty="0" err="1" smtClean="0">
                <a:solidFill>
                  <a:schemeClr val="tx1">
                    <a:lumMod val="85000"/>
                    <a:lumOff val="15000"/>
                  </a:schemeClr>
                </a:solidFill>
                <a:effectLst>
                  <a:outerShdw blurRad="38100" dist="38100" dir="2700000" algn="tl">
                    <a:srgbClr val="000000">
                      <a:alpha val="43137"/>
                    </a:srgbClr>
                  </a:outerShdw>
                </a:effectLst>
              </a:rPr>
              <a:t>Хаустона</a:t>
            </a:r>
            <a:r>
              <a:rPr lang="ru-RU" sz="2400" dirty="0" smtClean="0">
                <a:solidFill>
                  <a:schemeClr val="tx1">
                    <a:lumMod val="85000"/>
                    <a:lumOff val="15000"/>
                  </a:schemeClr>
                </a:solidFill>
                <a:effectLst>
                  <a:outerShdw blurRad="38100" dist="38100" dir="2700000" algn="tl">
                    <a:srgbClr val="000000">
                      <a:alpha val="43137"/>
                    </a:srgbClr>
                  </a:outerShdw>
                </a:effectLst>
              </a:rPr>
              <a:t/>
            </a:r>
            <a:br>
              <a:rPr lang="ru-RU" sz="24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12</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
        <p:nvSpPr>
          <p:cNvPr id="25" name="Rectangle 9"/>
          <p:cNvSpPr>
            <a:spLocks noGrp="1" noChangeArrowheads="1"/>
          </p:cNvSpPr>
          <p:nvPr>
            <p:ph type="body" sz="half" idx="2"/>
          </p:nvPr>
        </p:nvSpPr>
        <p:spPr>
          <a:xfrm>
            <a:off x="639452" y="1905000"/>
            <a:ext cx="7315200" cy="14478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endParaRPr lang="ru-RU" sz="1600" b="1" dirty="0" smtClean="0">
              <a:latin typeface="Arial" pitchFamily="34" charset="0"/>
              <a:ea typeface="Times New Roman"/>
              <a:cs typeface="Arial" pitchFamily="34" charset="0"/>
            </a:endParaRPr>
          </a:p>
          <a:p>
            <a:pPr marL="917575" lvl="1" indent="-285750" algn="just">
              <a:spcBef>
                <a:spcPts val="600"/>
              </a:spcBef>
              <a:buClr>
                <a:srgbClr val="A50021"/>
              </a:buClr>
              <a:buFont typeface="Wingdings" pitchFamily="2" charset="2"/>
              <a:buChar char="q"/>
              <a:defRPr/>
            </a:pPr>
            <a:r>
              <a:rPr lang="ru-RU" sz="1600" dirty="0" smtClean="0">
                <a:solidFill>
                  <a:schemeClr val="tx1">
                    <a:lumMod val="85000"/>
                    <a:lumOff val="15000"/>
                  </a:schemeClr>
                </a:solidFill>
                <a:latin typeface="Arial"/>
                <a:ea typeface="Times New Roman"/>
              </a:rPr>
              <a:t>Суть метода </a:t>
            </a:r>
            <a:r>
              <a:rPr lang="ru-RU" sz="1600" dirty="0" err="1" smtClean="0">
                <a:solidFill>
                  <a:schemeClr val="tx1">
                    <a:lumMod val="85000"/>
                    <a:lumOff val="15000"/>
                  </a:schemeClr>
                </a:solidFill>
                <a:latin typeface="Arial"/>
                <a:ea typeface="Times New Roman"/>
              </a:rPr>
              <a:t>Хаустона</a:t>
            </a:r>
            <a:r>
              <a:rPr lang="ru-RU" sz="1600" dirty="0" smtClean="0">
                <a:solidFill>
                  <a:schemeClr val="tx1">
                    <a:lumMod val="85000"/>
                    <a:lumOff val="15000"/>
                  </a:schemeClr>
                </a:solidFill>
                <a:latin typeface="Arial"/>
                <a:ea typeface="Times New Roman"/>
              </a:rPr>
              <a:t> в оценке влияния различных способов управления риском на стоимость организации </a:t>
            </a:r>
            <a:r>
              <a:rPr lang="ru-RU" sz="1600" i="1" kern="1200" dirty="0" smtClean="0">
                <a:solidFill>
                  <a:schemeClr val="tx1">
                    <a:lumMod val="85000"/>
                    <a:lumOff val="15000"/>
                  </a:schemeClr>
                </a:solidFill>
                <a:latin typeface="Arial" pitchFamily="34" charset="0"/>
                <a:ea typeface="+mn-ea"/>
                <a:cs typeface="Arial" pitchFamily="34" charset="0"/>
              </a:rPr>
              <a:t>(</a:t>
            </a:r>
            <a:r>
              <a:rPr lang="en-US" sz="1600" i="1" kern="1200" dirty="0" smtClean="0">
                <a:solidFill>
                  <a:schemeClr val="tx1">
                    <a:lumMod val="85000"/>
                    <a:lumOff val="15000"/>
                  </a:schemeClr>
                </a:solidFill>
                <a:latin typeface="Arial" pitchFamily="34" charset="0"/>
                <a:ea typeface="+mn-ea"/>
                <a:cs typeface="Arial" pitchFamily="34" charset="0"/>
              </a:rPr>
              <a:t>value organization) </a:t>
            </a:r>
            <a:r>
              <a:rPr lang="ru-RU" sz="1600" dirty="0" smtClean="0">
                <a:solidFill>
                  <a:schemeClr val="tx1">
                    <a:lumMod val="85000"/>
                    <a:lumOff val="15000"/>
                  </a:schemeClr>
                </a:solidFill>
                <a:latin typeface="Arial"/>
                <a:ea typeface="Times New Roman"/>
              </a:rPr>
              <a:t>чистых активов, </a:t>
            </a:r>
            <a:r>
              <a:rPr lang="ru-RU" sz="1600" dirty="0">
                <a:solidFill>
                  <a:srgbClr val="000000"/>
                </a:solidFill>
                <a:latin typeface="Arial"/>
                <a:ea typeface="Times New Roman"/>
              </a:rPr>
              <a:t>которая определяется через стоимость ее свободных (чистых) активов.</a:t>
            </a:r>
            <a:endParaRPr lang="ru-RU" sz="1600" dirty="0" smtClean="0">
              <a:solidFill>
                <a:schemeClr val="tx1">
                  <a:lumMod val="85000"/>
                  <a:lumOff val="15000"/>
                </a:schemeClr>
              </a:solidFill>
              <a:latin typeface="Arial" pitchFamily="34" charset="0"/>
              <a:ea typeface="Times New Roman"/>
              <a:cs typeface="Arial" pitchFamily="34" charset="0"/>
            </a:endParaRPr>
          </a:p>
        </p:txBody>
      </p:sp>
      <p:pic>
        <p:nvPicPr>
          <p:cNvPr id="26" name="Picture 9" descr="DB-MNL_rgb_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838200"/>
            <a:ext cx="1300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 name="Rectangle 9"/>
              <p:cNvSpPr txBox="1">
                <a:spLocks noChangeArrowheads="1"/>
              </p:cNvSpPr>
              <p:nvPr/>
            </p:nvSpPr>
            <p:spPr bwMode="auto">
              <a:xfrm>
                <a:off x="1295400" y="3581400"/>
                <a:ext cx="7315200" cy="25146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917575" lvl="1" indent="-285750" algn="just">
                  <a:spcBef>
                    <a:spcPts val="600"/>
                  </a:spcBef>
                  <a:buClr>
                    <a:srgbClr val="A50021"/>
                  </a:buClr>
                  <a:buFont typeface="Wingdings" pitchFamily="2" charset="2"/>
                  <a:buChar char="q"/>
                  <a:defRPr/>
                </a:pPr>
                <a:r>
                  <a:rPr lang="ru-RU" sz="1600" dirty="0" smtClean="0">
                    <a:solidFill>
                      <a:schemeClr val="tx1">
                        <a:lumMod val="85000"/>
                        <a:lumOff val="15000"/>
                      </a:schemeClr>
                    </a:solidFill>
                    <a:latin typeface="Arial"/>
                    <a:ea typeface="Times New Roman"/>
                  </a:rPr>
                  <a:t>Выбор </a:t>
                </a:r>
                <a:r>
                  <a:rPr lang="ru-RU" sz="1600" dirty="0">
                    <a:solidFill>
                      <a:schemeClr val="tx1">
                        <a:lumMod val="85000"/>
                        <a:lumOff val="15000"/>
                      </a:schemeClr>
                    </a:solidFill>
                    <a:latin typeface="Arial"/>
                    <a:ea typeface="Times New Roman"/>
                  </a:rPr>
                  <a:t>способа управления риском осуществляется на основе критерия сравнительной экономической эффективности страхования и самострахования в виде</a:t>
                </a:r>
                <a:r>
                  <a:rPr lang="ru-RU" sz="1600" dirty="0" smtClean="0">
                    <a:solidFill>
                      <a:schemeClr val="tx1">
                        <a:lumMod val="85000"/>
                        <a:lumOff val="15000"/>
                      </a:schemeClr>
                    </a:solidFill>
                    <a:latin typeface="Arial"/>
                    <a:ea typeface="Times New Roman"/>
                  </a:rPr>
                  <a:t>:</a:t>
                </a:r>
              </a:p>
              <a:p>
                <a:pPr marL="631825" lvl="1" indent="0" algn="ctr">
                  <a:spcBef>
                    <a:spcPts val="1200"/>
                  </a:spcBef>
                  <a:spcAft>
                    <a:spcPts val="600"/>
                  </a:spcAft>
                  <a:buClr>
                    <a:srgbClr val="A50021"/>
                  </a:buClr>
                  <a:buNone/>
                  <a:defRPr/>
                </a:pPr>
                <a14:m>
                  <m:oMathPara xmlns:m="http://schemas.openxmlformats.org/officeDocument/2006/math">
                    <m:oMathParaPr>
                      <m:jc m:val="centerGroup"/>
                    </m:oMathParaPr>
                    <m:oMath xmlns:m="http://schemas.openxmlformats.org/officeDocument/2006/math">
                      <m:sSub>
                        <m:sSubPr>
                          <m:ctrlPr>
                            <a:rPr lang="ru-RU" sz="2000" b="1" i="1">
                              <a:latin typeface="Cambria Math"/>
                            </a:rPr>
                          </m:ctrlPr>
                        </m:sSubPr>
                        <m:e>
                          <m:r>
                            <a:rPr lang="fr-FR" sz="2000" b="1" i="1">
                              <a:latin typeface="Cambria Math"/>
                            </a:rPr>
                            <m:t>𝑪</m:t>
                          </m:r>
                        </m:e>
                        <m:sub>
                          <m:r>
                            <a:rPr lang="fr-FR" sz="2000" b="1" i="1">
                              <a:latin typeface="Cambria Math"/>
                            </a:rPr>
                            <m:t>𝒔</m:t>
                          </m:r>
                        </m:sub>
                      </m:sSub>
                      <m:r>
                        <a:rPr lang="fr-FR" sz="2000" b="1" i="1">
                          <a:latin typeface="Cambria Math"/>
                        </a:rPr>
                        <m:t>&gt;</m:t>
                      </m:r>
                      <m:sSub>
                        <m:sSubPr>
                          <m:ctrlPr>
                            <a:rPr lang="ru-RU" sz="2000" b="1" i="1">
                              <a:latin typeface="Cambria Math"/>
                            </a:rPr>
                          </m:ctrlPr>
                        </m:sSubPr>
                        <m:e>
                          <m:r>
                            <a:rPr lang="fr-FR" sz="2000" b="1" i="1">
                              <a:latin typeface="Cambria Math"/>
                            </a:rPr>
                            <m:t>𝑪</m:t>
                          </m:r>
                        </m:e>
                        <m:sub>
                          <m:r>
                            <a:rPr lang="fr-FR" sz="2000" b="1" i="1">
                              <a:latin typeface="Cambria Math"/>
                            </a:rPr>
                            <m:t>𝒓</m:t>
                          </m:r>
                        </m:sub>
                      </m:sSub>
                      <m:r>
                        <a:rPr lang="fr-FR" sz="2000" b="1" i="1">
                          <a:latin typeface="Cambria Math"/>
                        </a:rPr>
                        <m:t> ,</m:t>
                      </m:r>
                    </m:oMath>
                  </m:oMathPara>
                </a14:m>
                <a:endParaRPr lang="ru-RU" sz="2000" b="1" dirty="0"/>
              </a:p>
              <a:p>
                <a:pPr marL="0" indent="0">
                  <a:buNone/>
                </a:pPr>
                <a14:m>
                  <m:oMath xmlns:m="http://schemas.openxmlformats.org/officeDocument/2006/math">
                    <m:sSub>
                      <m:sSubPr>
                        <m:ctrlPr>
                          <a:rPr lang="ru-RU" sz="1600" b="1" i="1">
                            <a:latin typeface="Cambria Math"/>
                          </a:rPr>
                        </m:ctrlPr>
                      </m:sSubPr>
                      <m:e>
                        <m:r>
                          <a:rPr lang="fr-FR" sz="1600" b="1" i="1">
                            <a:latin typeface="Cambria Math"/>
                          </a:rPr>
                          <m:t>𝑪</m:t>
                        </m:r>
                      </m:e>
                      <m:sub>
                        <m:r>
                          <a:rPr lang="fr-FR" sz="1600" b="1" i="1">
                            <a:latin typeface="Cambria Math"/>
                          </a:rPr>
                          <m:t>𝒔</m:t>
                        </m:r>
                      </m:sub>
                    </m:sSub>
                  </m:oMath>
                </a14:m>
                <a:r>
                  <a:rPr lang="ru-RU" sz="1600" b="1" dirty="0">
                    <a:latin typeface="Arial" pitchFamily="34" charset="0"/>
                    <a:cs typeface="Arial" pitchFamily="34" charset="0"/>
                  </a:rPr>
                  <a:t> </a:t>
                </a:r>
                <a:r>
                  <a:rPr lang="ru-RU" sz="1600" dirty="0">
                    <a:latin typeface="Arial" pitchFamily="34" charset="0"/>
                    <a:cs typeface="Arial" pitchFamily="34" charset="0"/>
                  </a:rPr>
                  <a:t>– стоимость организации с учетом страхования имущественной ответственности;</a:t>
                </a:r>
              </a:p>
              <a:p>
                <a:pPr marL="0" indent="0">
                  <a:buNone/>
                </a:pPr>
                <a14:m>
                  <m:oMath xmlns:m="http://schemas.openxmlformats.org/officeDocument/2006/math">
                    <m:sSub>
                      <m:sSubPr>
                        <m:ctrlPr>
                          <a:rPr lang="ru-RU" sz="1600" b="1" i="1">
                            <a:latin typeface="Cambria Math"/>
                          </a:rPr>
                        </m:ctrlPr>
                      </m:sSubPr>
                      <m:e>
                        <m:r>
                          <a:rPr lang="fr-FR" sz="1600" b="1" i="1">
                            <a:latin typeface="Cambria Math"/>
                          </a:rPr>
                          <m:t>𝑪</m:t>
                        </m:r>
                      </m:e>
                      <m:sub>
                        <m:r>
                          <a:rPr lang="fr-FR" sz="1600" b="1" i="1">
                            <a:latin typeface="Cambria Math"/>
                          </a:rPr>
                          <m:t>𝒐</m:t>
                        </m:r>
                      </m:sub>
                    </m:sSub>
                    <m:r>
                      <a:rPr lang="fr-FR" sz="1600" b="1" i="1">
                        <a:latin typeface="Cambria Math"/>
                      </a:rPr>
                      <m:t>  </m:t>
                    </m:r>
                  </m:oMath>
                </a14:m>
                <a:r>
                  <a:rPr lang="fr-FR" sz="1600" dirty="0">
                    <a:latin typeface="Arial" pitchFamily="34" charset="0"/>
                    <a:cs typeface="Arial" pitchFamily="34" charset="0"/>
                  </a:rPr>
                  <a:t>– стоимость организации с учетом </a:t>
                </a:r>
                <a:r>
                  <a:rPr lang="ru-RU" sz="1600" dirty="0">
                    <a:latin typeface="Arial" pitchFamily="34" charset="0"/>
                    <a:cs typeface="Arial" pitchFamily="34" charset="0"/>
                  </a:rPr>
                  <a:t>формирования и использования резервного фонда. </a:t>
                </a:r>
              </a:p>
              <a:p>
                <a:pPr marL="631825" lvl="1" indent="0" algn="ctr">
                  <a:spcBef>
                    <a:spcPts val="600"/>
                  </a:spcBef>
                  <a:buClr>
                    <a:srgbClr val="A50021"/>
                  </a:buClr>
                  <a:buNone/>
                  <a:defRPr/>
                </a:pPr>
                <a:endParaRPr lang="ru-RU" sz="1600" dirty="0" smtClean="0">
                  <a:solidFill>
                    <a:schemeClr val="tx1">
                      <a:lumMod val="85000"/>
                      <a:lumOff val="15000"/>
                    </a:schemeClr>
                  </a:solidFill>
                  <a:latin typeface="Arial" pitchFamily="34" charset="0"/>
                  <a:ea typeface="Times New Roman"/>
                </a:endParaRPr>
              </a:p>
            </p:txBody>
          </p:sp>
        </mc:Choice>
        <mc:Fallback xmlns="">
          <p:sp>
            <p:nvSpPr>
              <p:cNvPr id="28" name="Rectangle 9"/>
              <p:cNvSpPr txBox="1">
                <a:spLocks noRot="1" noChangeAspect="1" noMove="1" noResize="1" noEditPoints="1" noAdjustHandles="1" noChangeArrowheads="1" noChangeShapeType="1" noTextEdit="1"/>
              </p:cNvSpPr>
              <p:nvPr/>
            </p:nvSpPr>
            <p:spPr bwMode="auto">
              <a:xfrm>
                <a:off x="1295400" y="3581400"/>
                <a:ext cx="7315200" cy="2514600"/>
              </a:xfrm>
              <a:prstGeom prst="rect">
                <a:avLst/>
              </a:prstGeom>
              <a:blipFill rotWithShape="1">
                <a:blip r:embed="rId5"/>
                <a:stretch>
                  <a:fillRect l="-500" t="-728" r="-41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2150145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000000">
                      <a:alpha val="43137"/>
                    </a:srgbClr>
                  </a:outerShdw>
                </a:effectLst>
              </a:rPr>
              <a:t>Метод </a:t>
            </a:r>
            <a:r>
              <a:rPr lang="ru-RU" sz="2400" dirty="0" err="1" smtClean="0">
                <a:solidFill>
                  <a:schemeClr val="tx1">
                    <a:lumMod val="85000"/>
                    <a:lumOff val="15000"/>
                  </a:schemeClr>
                </a:solidFill>
                <a:effectLst>
                  <a:outerShdw blurRad="38100" dist="38100" dir="2700000" algn="tl">
                    <a:srgbClr val="000000">
                      <a:alpha val="43137"/>
                    </a:srgbClr>
                  </a:outerShdw>
                </a:effectLst>
              </a:rPr>
              <a:t>Хаустона</a:t>
            </a:r>
            <a:r>
              <a:rPr lang="ru-RU" sz="2400" dirty="0" smtClean="0">
                <a:solidFill>
                  <a:schemeClr val="tx1">
                    <a:lumMod val="85000"/>
                    <a:lumOff val="15000"/>
                  </a:schemeClr>
                </a:solidFill>
                <a:effectLst>
                  <a:outerShdw blurRad="38100" dist="38100" dir="2700000" algn="tl">
                    <a:srgbClr val="000000">
                      <a:alpha val="43137"/>
                    </a:srgbClr>
                  </a:outerShdw>
                </a:effectLst>
              </a:rPr>
              <a:t/>
            </a:r>
            <a:br>
              <a:rPr lang="ru-RU" sz="24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13</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
        <p:nvSpPr>
          <p:cNvPr id="25" name="Rectangle 9"/>
          <p:cNvSpPr>
            <a:spLocks noGrp="1" noChangeArrowheads="1"/>
          </p:cNvSpPr>
          <p:nvPr>
            <p:ph type="body" sz="half" idx="2"/>
          </p:nvPr>
        </p:nvSpPr>
        <p:spPr>
          <a:xfrm>
            <a:off x="639452" y="1905000"/>
            <a:ext cx="7315200" cy="14478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endParaRPr lang="ru-RU" sz="1600" b="1" dirty="0" smtClean="0">
              <a:latin typeface="Arial" pitchFamily="34" charset="0"/>
              <a:ea typeface="Times New Roman"/>
              <a:cs typeface="Arial" pitchFamily="34" charset="0"/>
            </a:endParaRPr>
          </a:p>
          <a:p>
            <a:pPr marL="917575" lvl="1" indent="-285750" algn="just">
              <a:spcBef>
                <a:spcPts val="600"/>
              </a:spcBef>
              <a:buClr>
                <a:srgbClr val="A50021"/>
              </a:buClr>
              <a:buFont typeface="Wingdings" pitchFamily="2" charset="2"/>
              <a:buChar char="q"/>
              <a:defRPr/>
            </a:pPr>
            <a:r>
              <a:rPr lang="ru-RU" sz="1600" dirty="0" smtClean="0">
                <a:solidFill>
                  <a:schemeClr val="tx1">
                    <a:lumMod val="85000"/>
                    <a:lumOff val="15000"/>
                  </a:schemeClr>
                </a:solidFill>
                <a:latin typeface="Arial"/>
                <a:ea typeface="Times New Roman"/>
              </a:rPr>
              <a:t>Суть метода </a:t>
            </a:r>
            <a:r>
              <a:rPr lang="ru-RU" sz="1600" dirty="0" err="1" smtClean="0">
                <a:solidFill>
                  <a:schemeClr val="tx1">
                    <a:lumMod val="85000"/>
                    <a:lumOff val="15000"/>
                  </a:schemeClr>
                </a:solidFill>
                <a:latin typeface="Arial"/>
                <a:ea typeface="Times New Roman"/>
              </a:rPr>
              <a:t>Хаустона</a:t>
            </a:r>
            <a:r>
              <a:rPr lang="ru-RU" sz="1600" dirty="0" smtClean="0">
                <a:solidFill>
                  <a:schemeClr val="tx1">
                    <a:lumMod val="85000"/>
                    <a:lumOff val="15000"/>
                  </a:schemeClr>
                </a:solidFill>
                <a:latin typeface="Arial"/>
                <a:ea typeface="Times New Roman"/>
              </a:rPr>
              <a:t> в оценке влияния различных способов управления риском на стоимость организации </a:t>
            </a:r>
            <a:r>
              <a:rPr lang="ru-RU" sz="1600" i="1" kern="1200" dirty="0" smtClean="0">
                <a:solidFill>
                  <a:schemeClr val="tx1">
                    <a:lumMod val="85000"/>
                    <a:lumOff val="15000"/>
                  </a:schemeClr>
                </a:solidFill>
                <a:latin typeface="Arial" pitchFamily="34" charset="0"/>
                <a:ea typeface="+mn-ea"/>
                <a:cs typeface="Arial" pitchFamily="34" charset="0"/>
              </a:rPr>
              <a:t>(</a:t>
            </a:r>
            <a:r>
              <a:rPr lang="en-US" sz="1600" i="1" kern="1200" dirty="0" smtClean="0">
                <a:solidFill>
                  <a:schemeClr val="tx1">
                    <a:lumMod val="85000"/>
                    <a:lumOff val="15000"/>
                  </a:schemeClr>
                </a:solidFill>
                <a:latin typeface="Arial" pitchFamily="34" charset="0"/>
                <a:ea typeface="+mn-ea"/>
                <a:cs typeface="Arial" pitchFamily="34" charset="0"/>
              </a:rPr>
              <a:t>value organization) </a:t>
            </a:r>
            <a:r>
              <a:rPr lang="ru-RU" sz="1600" dirty="0" smtClean="0">
                <a:solidFill>
                  <a:schemeClr val="tx1">
                    <a:lumMod val="85000"/>
                    <a:lumOff val="15000"/>
                  </a:schemeClr>
                </a:solidFill>
                <a:latin typeface="Arial"/>
                <a:ea typeface="Times New Roman"/>
              </a:rPr>
              <a:t>чистых активов, </a:t>
            </a:r>
            <a:r>
              <a:rPr lang="ru-RU" sz="1600" dirty="0">
                <a:solidFill>
                  <a:srgbClr val="000000"/>
                </a:solidFill>
                <a:latin typeface="Arial"/>
                <a:ea typeface="Times New Roman"/>
              </a:rPr>
              <a:t>которая определяется через стоимость ее свободных (чистых) активов.</a:t>
            </a:r>
            <a:endParaRPr lang="ru-RU" sz="1600" dirty="0" smtClean="0">
              <a:solidFill>
                <a:schemeClr val="tx1">
                  <a:lumMod val="85000"/>
                  <a:lumOff val="15000"/>
                </a:schemeClr>
              </a:solidFill>
              <a:latin typeface="Arial" pitchFamily="34" charset="0"/>
              <a:ea typeface="Times New Roman"/>
              <a:cs typeface="Arial" pitchFamily="34" charset="0"/>
            </a:endParaRPr>
          </a:p>
        </p:txBody>
      </p:sp>
      <p:pic>
        <p:nvPicPr>
          <p:cNvPr id="26" name="Picture 9" descr="DB-MNL_rgb_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838200"/>
            <a:ext cx="1300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 name="Rectangle 9"/>
              <p:cNvSpPr txBox="1">
                <a:spLocks noChangeArrowheads="1"/>
              </p:cNvSpPr>
              <p:nvPr/>
            </p:nvSpPr>
            <p:spPr bwMode="auto">
              <a:xfrm>
                <a:off x="1295400" y="3581400"/>
                <a:ext cx="7315200" cy="25146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917575" lvl="1" indent="-285750" algn="just">
                  <a:spcBef>
                    <a:spcPts val="600"/>
                  </a:spcBef>
                  <a:buClr>
                    <a:srgbClr val="A50021"/>
                  </a:buClr>
                  <a:buFont typeface="Wingdings" pitchFamily="2" charset="2"/>
                  <a:buChar char="q"/>
                  <a:defRPr/>
                </a:pPr>
                <a:r>
                  <a:rPr lang="ru-RU" sz="1600" dirty="0" smtClean="0">
                    <a:solidFill>
                      <a:schemeClr val="tx1">
                        <a:lumMod val="85000"/>
                        <a:lumOff val="15000"/>
                      </a:schemeClr>
                    </a:solidFill>
                    <a:latin typeface="Arial"/>
                    <a:ea typeface="Times New Roman"/>
                  </a:rPr>
                  <a:t>Выбор </a:t>
                </a:r>
                <a:r>
                  <a:rPr lang="ru-RU" sz="1600" dirty="0">
                    <a:solidFill>
                      <a:schemeClr val="tx1">
                        <a:lumMod val="85000"/>
                        <a:lumOff val="15000"/>
                      </a:schemeClr>
                    </a:solidFill>
                    <a:latin typeface="Arial"/>
                    <a:ea typeface="Times New Roman"/>
                  </a:rPr>
                  <a:t>способа управления риском осуществляется на основе критерия сравнительной экономической эффективности страхования и самострахования в виде</a:t>
                </a:r>
                <a:r>
                  <a:rPr lang="ru-RU" sz="1600" dirty="0" smtClean="0">
                    <a:solidFill>
                      <a:schemeClr val="tx1">
                        <a:lumMod val="85000"/>
                        <a:lumOff val="15000"/>
                      </a:schemeClr>
                    </a:solidFill>
                    <a:latin typeface="Arial"/>
                    <a:ea typeface="Times New Roman"/>
                  </a:rPr>
                  <a:t>:</a:t>
                </a:r>
              </a:p>
              <a:p>
                <a:pPr marL="631825" lvl="1" indent="0" algn="ctr">
                  <a:spcBef>
                    <a:spcPts val="600"/>
                  </a:spcBef>
                  <a:buClr>
                    <a:srgbClr val="A50021"/>
                  </a:buClr>
                  <a:buNone/>
                  <a:defRPr/>
                </a:pPr>
                <a14:m>
                  <m:oMathPara xmlns:m="http://schemas.openxmlformats.org/officeDocument/2006/math">
                    <m:oMathParaPr>
                      <m:jc m:val="centerGroup"/>
                    </m:oMathParaPr>
                    <m:oMath xmlns:m="http://schemas.openxmlformats.org/officeDocument/2006/math">
                      <m:sSub>
                        <m:sSubPr>
                          <m:ctrlPr>
                            <a:rPr lang="ru-RU" sz="2000" b="1" i="1">
                              <a:latin typeface="Cambria Math"/>
                            </a:rPr>
                          </m:ctrlPr>
                        </m:sSubPr>
                        <m:e>
                          <m:r>
                            <a:rPr lang="fr-FR" sz="2000" b="1" i="1">
                              <a:latin typeface="Cambria Math"/>
                            </a:rPr>
                            <m:t>𝑪</m:t>
                          </m:r>
                        </m:e>
                        <m:sub>
                          <m:r>
                            <a:rPr lang="fr-FR" sz="2000" b="1" i="1">
                              <a:latin typeface="Cambria Math"/>
                            </a:rPr>
                            <m:t>𝒔</m:t>
                          </m:r>
                        </m:sub>
                      </m:sSub>
                      <m:r>
                        <a:rPr lang="fr-FR" sz="2000" b="1" i="1">
                          <a:latin typeface="Cambria Math"/>
                        </a:rPr>
                        <m:t>&gt;</m:t>
                      </m:r>
                      <m:sSub>
                        <m:sSubPr>
                          <m:ctrlPr>
                            <a:rPr lang="ru-RU" sz="2000" b="1" i="1">
                              <a:latin typeface="Cambria Math"/>
                            </a:rPr>
                          </m:ctrlPr>
                        </m:sSubPr>
                        <m:e>
                          <m:r>
                            <a:rPr lang="fr-FR" sz="2000" b="1" i="1">
                              <a:latin typeface="Cambria Math"/>
                            </a:rPr>
                            <m:t>𝑪</m:t>
                          </m:r>
                        </m:e>
                        <m:sub>
                          <m:r>
                            <a:rPr lang="fr-FR" sz="2000" b="1" i="1">
                              <a:latin typeface="Cambria Math"/>
                            </a:rPr>
                            <m:t>𝒓</m:t>
                          </m:r>
                        </m:sub>
                      </m:sSub>
                      <m:r>
                        <a:rPr lang="fr-FR" sz="2000" b="1" i="1">
                          <a:latin typeface="Cambria Math"/>
                        </a:rPr>
                        <m:t> ,</m:t>
                      </m:r>
                    </m:oMath>
                  </m:oMathPara>
                </a14:m>
                <a:endParaRPr lang="ru-RU" sz="2000" b="1" dirty="0"/>
              </a:p>
              <a:p>
                <a:pPr marL="0" indent="0">
                  <a:buNone/>
                </a:pPr>
                <a14:m>
                  <m:oMath xmlns:m="http://schemas.openxmlformats.org/officeDocument/2006/math">
                    <m:sSub>
                      <m:sSubPr>
                        <m:ctrlPr>
                          <a:rPr lang="ru-RU" sz="1600" b="1" i="1">
                            <a:latin typeface="Cambria Math"/>
                          </a:rPr>
                        </m:ctrlPr>
                      </m:sSubPr>
                      <m:e>
                        <m:r>
                          <a:rPr lang="fr-FR" sz="1600" b="1" i="1">
                            <a:latin typeface="Cambria Math"/>
                          </a:rPr>
                          <m:t>𝑪</m:t>
                        </m:r>
                      </m:e>
                      <m:sub>
                        <m:r>
                          <a:rPr lang="fr-FR" sz="1600" b="1" i="1">
                            <a:latin typeface="Cambria Math"/>
                          </a:rPr>
                          <m:t>𝒔</m:t>
                        </m:r>
                      </m:sub>
                    </m:sSub>
                  </m:oMath>
                </a14:m>
                <a:r>
                  <a:rPr lang="ru-RU" sz="1600" b="1" dirty="0">
                    <a:latin typeface="Arial" pitchFamily="34" charset="0"/>
                    <a:cs typeface="Arial" pitchFamily="34" charset="0"/>
                  </a:rPr>
                  <a:t> </a:t>
                </a:r>
                <a:r>
                  <a:rPr lang="ru-RU" sz="1600" dirty="0">
                    <a:latin typeface="Arial" pitchFamily="34" charset="0"/>
                    <a:cs typeface="Arial" pitchFamily="34" charset="0"/>
                  </a:rPr>
                  <a:t>– стоимость организации с учетом страхования имущественной ответственности;</a:t>
                </a:r>
              </a:p>
              <a:p>
                <a:pPr marL="0" indent="0">
                  <a:buNone/>
                </a:pPr>
                <a14:m>
                  <m:oMath xmlns:m="http://schemas.openxmlformats.org/officeDocument/2006/math">
                    <m:sSub>
                      <m:sSubPr>
                        <m:ctrlPr>
                          <a:rPr lang="ru-RU" sz="1600" b="1" i="1">
                            <a:latin typeface="Cambria Math"/>
                          </a:rPr>
                        </m:ctrlPr>
                      </m:sSubPr>
                      <m:e>
                        <m:r>
                          <a:rPr lang="fr-FR" sz="1600" b="1" i="1">
                            <a:latin typeface="Cambria Math"/>
                          </a:rPr>
                          <m:t>𝑪</m:t>
                        </m:r>
                      </m:e>
                      <m:sub>
                        <m:r>
                          <a:rPr lang="fr-FR" sz="1600" b="1" i="1">
                            <a:latin typeface="Cambria Math"/>
                          </a:rPr>
                          <m:t>𝒐</m:t>
                        </m:r>
                      </m:sub>
                    </m:sSub>
                    <m:r>
                      <a:rPr lang="fr-FR" sz="1600" b="1" i="1">
                        <a:latin typeface="Cambria Math"/>
                      </a:rPr>
                      <m:t>  </m:t>
                    </m:r>
                  </m:oMath>
                </a14:m>
                <a:r>
                  <a:rPr lang="fr-FR" sz="1600" dirty="0">
                    <a:latin typeface="Arial" pitchFamily="34" charset="0"/>
                    <a:cs typeface="Arial" pitchFamily="34" charset="0"/>
                  </a:rPr>
                  <a:t>– стоимость организации с учетом </a:t>
                </a:r>
                <a:r>
                  <a:rPr lang="ru-RU" sz="1600" dirty="0">
                    <a:latin typeface="Arial" pitchFamily="34" charset="0"/>
                    <a:cs typeface="Arial" pitchFamily="34" charset="0"/>
                  </a:rPr>
                  <a:t>формирования и использования резервного фонда. </a:t>
                </a:r>
              </a:p>
              <a:p>
                <a:pPr marL="631825" lvl="1" indent="0" algn="ctr">
                  <a:spcBef>
                    <a:spcPts val="600"/>
                  </a:spcBef>
                  <a:buClr>
                    <a:srgbClr val="A50021"/>
                  </a:buClr>
                  <a:buNone/>
                  <a:defRPr/>
                </a:pPr>
                <a:endParaRPr lang="ru-RU" sz="1600" dirty="0" smtClean="0">
                  <a:solidFill>
                    <a:schemeClr val="tx1">
                      <a:lumMod val="85000"/>
                      <a:lumOff val="15000"/>
                    </a:schemeClr>
                  </a:solidFill>
                  <a:latin typeface="Arial" pitchFamily="34" charset="0"/>
                  <a:ea typeface="Times New Roman"/>
                </a:endParaRPr>
              </a:p>
            </p:txBody>
          </p:sp>
        </mc:Choice>
        <mc:Fallback xmlns="">
          <p:sp>
            <p:nvSpPr>
              <p:cNvPr id="28" name="Rectangle 9"/>
              <p:cNvSpPr txBox="1">
                <a:spLocks noRot="1" noChangeAspect="1" noMove="1" noResize="1" noEditPoints="1" noAdjustHandles="1" noChangeArrowheads="1" noChangeShapeType="1" noTextEdit="1"/>
              </p:cNvSpPr>
              <p:nvPr/>
            </p:nvSpPr>
            <p:spPr bwMode="auto">
              <a:xfrm>
                <a:off x="1295400" y="3581400"/>
                <a:ext cx="7315200" cy="2514600"/>
              </a:xfrm>
              <a:prstGeom prst="rect">
                <a:avLst/>
              </a:prstGeom>
              <a:blipFill rotWithShape="1">
                <a:blip r:embed="rId5"/>
                <a:stretch>
                  <a:fillRect l="-500" t="-728" r="-41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2078229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Недостатки м</a:t>
            </a:r>
            <a:r>
              <a:rPr lang="ru-RU" sz="2400" dirty="0" smtClean="0">
                <a:solidFill>
                  <a:schemeClr val="tx1">
                    <a:lumMod val="85000"/>
                    <a:lumOff val="15000"/>
                  </a:schemeClr>
                </a:solidFill>
                <a:effectLst>
                  <a:outerShdw blurRad="38100" dist="38100" dir="2700000" algn="tl">
                    <a:srgbClr val="000000">
                      <a:alpha val="43137"/>
                    </a:srgbClr>
                  </a:outerShdw>
                </a:effectLst>
              </a:rPr>
              <a:t>етода </a:t>
            </a:r>
            <a:r>
              <a:rPr lang="ru-RU" sz="2400" dirty="0" err="1" smtClean="0">
                <a:solidFill>
                  <a:schemeClr val="tx1">
                    <a:lumMod val="85000"/>
                    <a:lumOff val="15000"/>
                  </a:schemeClr>
                </a:solidFill>
                <a:effectLst>
                  <a:outerShdw blurRad="38100" dist="38100" dir="2700000" algn="tl">
                    <a:srgbClr val="000000">
                      <a:alpha val="43137"/>
                    </a:srgbClr>
                  </a:outerShdw>
                </a:effectLst>
              </a:rPr>
              <a:t>Хаустона</a:t>
            </a:r>
            <a:r>
              <a:rPr lang="ru-RU" sz="2400" dirty="0" smtClean="0">
                <a:solidFill>
                  <a:schemeClr val="tx1">
                    <a:lumMod val="85000"/>
                    <a:lumOff val="15000"/>
                  </a:schemeClr>
                </a:solidFill>
                <a:effectLst>
                  <a:outerShdw blurRad="38100" dist="38100" dir="2700000" algn="tl">
                    <a:srgbClr val="000000">
                      <a:alpha val="43137"/>
                    </a:srgbClr>
                  </a:outerShdw>
                </a:effectLst>
              </a:rPr>
              <a:t/>
            </a:r>
            <a:br>
              <a:rPr lang="ru-RU" sz="24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14</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
        <p:nvSpPr>
          <p:cNvPr id="25" name="Rectangle 9"/>
          <p:cNvSpPr>
            <a:spLocks noGrp="1" noChangeArrowheads="1"/>
          </p:cNvSpPr>
          <p:nvPr>
            <p:ph type="body" sz="half" idx="2"/>
          </p:nvPr>
        </p:nvSpPr>
        <p:spPr>
          <a:xfrm>
            <a:off x="609600" y="1981200"/>
            <a:ext cx="7315200" cy="1219200"/>
          </a:xfrm>
          <a:gradFill flip="none" rotWithShape="1">
            <a:gsLst>
              <a:gs pos="0">
                <a:srgbClr val="FFEFD1"/>
              </a:gs>
              <a:gs pos="64999">
                <a:srgbClr val="F0EBD5"/>
              </a:gs>
              <a:gs pos="100000">
                <a:srgbClr val="D1C39F"/>
              </a:gs>
            </a:gsLst>
            <a:lin ang="5400000" scaled="1"/>
            <a:tileRect/>
          </a:gradFill>
        </p:spPr>
        <p:txBody>
          <a:bodyPr/>
          <a:lstStyle/>
          <a:p>
            <a:pPr marL="917575" lvl="1" indent="-285750" algn="just">
              <a:spcBef>
                <a:spcPts val="600"/>
              </a:spcBef>
              <a:buClr>
                <a:srgbClr val="A50021"/>
              </a:buClr>
              <a:buFont typeface="Wingdings" pitchFamily="2" charset="2"/>
              <a:buChar char="q"/>
              <a:defRPr/>
            </a:pPr>
            <a:r>
              <a:rPr lang="ru-RU" sz="1600" dirty="0" smtClean="0">
                <a:solidFill>
                  <a:schemeClr val="tx1">
                    <a:lumMod val="85000"/>
                    <a:lumOff val="15000"/>
                  </a:schemeClr>
                </a:solidFill>
              </a:rPr>
              <a:t>при </a:t>
            </a:r>
            <a:r>
              <a:rPr lang="ru-RU" sz="1600" dirty="0">
                <a:solidFill>
                  <a:schemeClr val="tx1">
                    <a:lumMod val="85000"/>
                    <a:lumOff val="15000"/>
                  </a:schemeClr>
                </a:solidFill>
              </a:rPr>
              <a:t>таком подходе теряется экономический смысл риска при различных способах имущественной ответственности, не приводится описание факторов риска и не производится экономическая оценка риска;</a:t>
            </a:r>
          </a:p>
          <a:p>
            <a:pPr marL="631825" lvl="1" indent="0" algn="just">
              <a:spcBef>
                <a:spcPts val="600"/>
              </a:spcBef>
              <a:buClr>
                <a:srgbClr val="A50021"/>
              </a:buClr>
              <a:buNone/>
              <a:defRPr/>
            </a:pPr>
            <a:endParaRPr lang="ru-RU" sz="1600" dirty="0" smtClean="0">
              <a:solidFill>
                <a:schemeClr val="tx1">
                  <a:lumMod val="85000"/>
                  <a:lumOff val="15000"/>
                </a:schemeClr>
              </a:solidFill>
              <a:latin typeface="Arial" pitchFamily="34" charset="0"/>
              <a:ea typeface="Times New Roman"/>
              <a:cs typeface="Arial" pitchFamily="34" charset="0"/>
            </a:endParaRPr>
          </a:p>
        </p:txBody>
      </p:sp>
      <p:pic>
        <p:nvPicPr>
          <p:cNvPr id="26" name="Picture 9" descr="DB-MNL_rgb_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838200"/>
            <a:ext cx="1300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9"/>
          <p:cNvSpPr txBox="1">
            <a:spLocks noChangeArrowheads="1"/>
          </p:cNvSpPr>
          <p:nvPr/>
        </p:nvSpPr>
        <p:spPr bwMode="auto">
          <a:xfrm>
            <a:off x="1447800" y="3276600"/>
            <a:ext cx="7315200" cy="12954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917575" lvl="1" indent="-285750" algn="just">
              <a:spcBef>
                <a:spcPts val="600"/>
              </a:spcBef>
              <a:buClr>
                <a:srgbClr val="A50021"/>
              </a:buClr>
              <a:buFont typeface="Wingdings" pitchFamily="2" charset="2"/>
              <a:buChar char="q"/>
              <a:defRPr/>
            </a:pPr>
            <a:r>
              <a:rPr lang="ru-RU" sz="1600" dirty="0" smtClean="0">
                <a:solidFill>
                  <a:schemeClr val="tx1">
                    <a:lumMod val="85000"/>
                    <a:lumOff val="15000"/>
                  </a:schemeClr>
                </a:solidFill>
                <a:latin typeface="Arial"/>
                <a:ea typeface="Times New Roman"/>
              </a:rPr>
              <a:t>метод </a:t>
            </a:r>
            <a:r>
              <a:rPr lang="ru-RU" sz="1600" dirty="0" err="1">
                <a:solidFill>
                  <a:schemeClr val="tx1">
                    <a:lumMod val="85000"/>
                    <a:lumOff val="15000"/>
                  </a:schemeClr>
                </a:solidFill>
                <a:latin typeface="Arial"/>
                <a:ea typeface="Times New Roman"/>
              </a:rPr>
              <a:t>Хаустона</a:t>
            </a:r>
            <a:r>
              <a:rPr lang="ru-RU" sz="1600" dirty="0">
                <a:solidFill>
                  <a:schemeClr val="tx1">
                    <a:lumMod val="85000"/>
                    <a:lumOff val="15000"/>
                  </a:schemeClr>
                </a:solidFill>
                <a:latin typeface="Arial"/>
                <a:ea typeface="Times New Roman"/>
              </a:rPr>
              <a:t> не позволяет оценивать риск возникновения ущерба или убытков и возможность их покрытия в условиях саморегулирования, перераспределения имущественной ответственности и риска, а также моделировать денежные потоки во времени с учетом дисконтирования и инфляции;</a:t>
            </a:r>
            <a:endParaRPr lang="ru-RU" sz="1600" dirty="0" smtClean="0">
              <a:solidFill>
                <a:schemeClr val="tx1">
                  <a:lumMod val="85000"/>
                  <a:lumOff val="15000"/>
                </a:schemeClr>
              </a:solidFill>
              <a:latin typeface="Arial" pitchFamily="34" charset="0"/>
              <a:ea typeface="Times New Roman"/>
            </a:endParaRPr>
          </a:p>
        </p:txBody>
      </p:sp>
      <p:sp>
        <p:nvSpPr>
          <p:cNvPr id="10" name="Rectangle 9"/>
          <p:cNvSpPr txBox="1">
            <a:spLocks noChangeArrowheads="1"/>
          </p:cNvSpPr>
          <p:nvPr/>
        </p:nvSpPr>
        <p:spPr bwMode="auto">
          <a:xfrm>
            <a:off x="639452" y="4648200"/>
            <a:ext cx="7315200" cy="13716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917575" lvl="1" indent="-285750" algn="just">
              <a:spcBef>
                <a:spcPts val="600"/>
              </a:spcBef>
              <a:buClr>
                <a:srgbClr val="A50021"/>
              </a:buClr>
              <a:buFont typeface="Wingdings" pitchFamily="2" charset="2"/>
              <a:buChar char="q"/>
              <a:defRPr/>
            </a:pPr>
            <a:r>
              <a:rPr lang="ru-RU" sz="1600" dirty="0" smtClean="0">
                <a:solidFill>
                  <a:schemeClr val="tx1">
                    <a:lumMod val="85000"/>
                    <a:lumOff val="15000"/>
                  </a:schemeClr>
                </a:solidFill>
                <a:latin typeface="Arial"/>
                <a:ea typeface="Times New Roman"/>
              </a:rPr>
              <a:t>метод </a:t>
            </a:r>
            <a:r>
              <a:rPr lang="ru-RU" sz="1600" dirty="0" err="1">
                <a:solidFill>
                  <a:schemeClr val="tx1">
                    <a:lumMod val="85000"/>
                    <a:lumOff val="15000"/>
                  </a:schemeClr>
                </a:solidFill>
                <a:latin typeface="Arial"/>
                <a:ea typeface="Times New Roman"/>
              </a:rPr>
              <a:t>Хаустона</a:t>
            </a:r>
            <a:r>
              <a:rPr lang="ru-RU" sz="1600" dirty="0">
                <a:solidFill>
                  <a:schemeClr val="tx1">
                    <a:lumMod val="85000"/>
                    <a:lumOff val="15000"/>
                  </a:schemeClr>
                </a:solidFill>
                <a:latin typeface="Arial"/>
                <a:ea typeface="Times New Roman"/>
              </a:rPr>
              <a:t> не позволяет оценивать риск возникновения ущерба или убытков и возможность их покрытия в условиях саморегулирования, перераспределения имущественной ответственности и риска, а также моделировать денежные потоки во времени с учетом дисконтирования и инфляции;</a:t>
            </a:r>
            <a:endParaRPr lang="ru-RU" sz="1600" dirty="0" smtClean="0">
              <a:solidFill>
                <a:schemeClr val="tx1">
                  <a:lumMod val="85000"/>
                  <a:lumOff val="15000"/>
                </a:schemeClr>
              </a:solidFill>
              <a:latin typeface="Arial" pitchFamily="34" charset="0"/>
              <a:ea typeface="Times New Roman"/>
            </a:endParaRPr>
          </a:p>
        </p:txBody>
      </p:sp>
    </p:spTree>
    <p:extLst>
      <p:ext uri="{BB962C8B-B14F-4D97-AF65-F5344CB8AC3E}">
        <p14:creationId xmlns:p14="http://schemas.microsoft.com/office/powerpoint/2010/main" val="229825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Развитие м</a:t>
            </a:r>
            <a:r>
              <a:rPr lang="ru-RU" sz="2400" dirty="0" smtClean="0">
                <a:solidFill>
                  <a:schemeClr val="tx1">
                    <a:lumMod val="85000"/>
                    <a:lumOff val="15000"/>
                  </a:schemeClr>
                </a:solidFill>
                <a:effectLst>
                  <a:outerShdw blurRad="38100" dist="38100" dir="2700000" algn="tl">
                    <a:srgbClr val="000000">
                      <a:alpha val="43137"/>
                    </a:srgbClr>
                  </a:outerShdw>
                </a:effectLst>
              </a:rPr>
              <a:t>етода </a:t>
            </a:r>
            <a:r>
              <a:rPr lang="ru-RU" sz="2400" dirty="0" err="1" smtClean="0">
                <a:solidFill>
                  <a:schemeClr val="tx1">
                    <a:lumMod val="85000"/>
                    <a:lumOff val="15000"/>
                  </a:schemeClr>
                </a:solidFill>
                <a:effectLst>
                  <a:outerShdw blurRad="38100" dist="38100" dir="2700000" algn="tl">
                    <a:srgbClr val="000000">
                      <a:alpha val="43137"/>
                    </a:srgbClr>
                  </a:outerShdw>
                </a:effectLst>
              </a:rPr>
              <a:t>Хаустона</a:t>
            </a:r>
            <a:r>
              <a:rPr lang="ru-RU" sz="2400" dirty="0" smtClean="0">
                <a:solidFill>
                  <a:schemeClr val="tx1">
                    <a:lumMod val="85000"/>
                    <a:lumOff val="15000"/>
                  </a:schemeClr>
                </a:solidFill>
                <a:effectLst>
                  <a:outerShdw blurRad="38100" dist="38100" dir="2700000" algn="tl">
                    <a:srgbClr val="000000">
                      <a:alpha val="43137"/>
                    </a:srgbClr>
                  </a:outerShdw>
                </a:effectLst>
              </a:rPr>
              <a:t/>
            </a:r>
            <a:br>
              <a:rPr lang="ru-RU" sz="24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15</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5" name="Rectangle 9"/>
              <p:cNvSpPr>
                <a:spLocks noGrp="1" noChangeArrowheads="1"/>
              </p:cNvSpPr>
              <p:nvPr>
                <p:ph type="body" sz="half" idx="2"/>
              </p:nvPr>
            </p:nvSpPr>
            <p:spPr>
              <a:xfrm>
                <a:off x="609600" y="2057400"/>
                <a:ext cx="7620000" cy="1295400"/>
              </a:xfrm>
              <a:gradFill flip="none" rotWithShape="1">
                <a:gsLst>
                  <a:gs pos="0">
                    <a:srgbClr val="FFEFD1"/>
                  </a:gs>
                  <a:gs pos="64999">
                    <a:srgbClr val="F0EBD5"/>
                  </a:gs>
                  <a:gs pos="100000">
                    <a:srgbClr val="D1C39F"/>
                  </a:gs>
                </a:gsLst>
                <a:lin ang="5400000" scaled="1"/>
                <a:tileRect/>
              </a:gradFill>
            </p:spPr>
            <p:txBody>
              <a:bodyPr/>
              <a:lstStyle/>
              <a:p>
                <a:pPr marL="0" indent="0" algn="just">
                  <a:lnSpc>
                    <a:spcPct val="115000"/>
                  </a:lnSpc>
                  <a:spcAft>
                    <a:spcPts val="0"/>
                  </a:spcAft>
                  <a:buNone/>
                </a:pPr>
                <a14:m>
                  <m:oMathPara xmlns:m="http://schemas.openxmlformats.org/officeDocument/2006/math">
                    <m:oMathParaPr>
                      <m:jc m:val="centerGroup"/>
                    </m:oMathParaPr>
                    <m:oMath xmlns:m="http://schemas.openxmlformats.org/officeDocument/2006/math">
                      <m:sSub>
                        <m:sSubPr>
                          <m:ctrlPr>
                            <a:rPr lang="ru-RU" sz="2000" i="1">
                              <a:solidFill>
                                <a:srgbClr val="000000"/>
                              </a:solidFill>
                              <a:latin typeface="Cambria Math"/>
                              <a:ea typeface="Times New Roman"/>
                              <a:cs typeface="Arial"/>
                            </a:rPr>
                          </m:ctrlPr>
                        </m:sSubPr>
                        <m:e>
                          <m:r>
                            <a:rPr lang="fr-FR" sz="2000" i="1">
                              <a:solidFill>
                                <a:srgbClr val="000000"/>
                              </a:solidFill>
                              <a:effectLst/>
                              <a:latin typeface="Cambria Math"/>
                              <a:ea typeface="Times New Roman"/>
                              <a:cs typeface="Arial"/>
                            </a:rPr>
                            <m:t>𝐶</m:t>
                          </m:r>
                        </m:e>
                        <m:sub>
                          <m:r>
                            <a:rPr lang="fr-FR" sz="2000" i="1">
                              <a:solidFill>
                                <a:srgbClr val="000000"/>
                              </a:solidFill>
                              <a:effectLst/>
                              <a:latin typeface="Cambria Math"/>
                              <a:ea typeface="Times New Roman"/>
                              <a:cs typeface="Arial"/>
                            </a:rPr>
                            <m:t>𝑡</m:t>
                          </m:r>
                        </m:sub>
                      </m:sSub>
                      <m:r>
                        <a:rPr lang="fr-FR"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fr-FR" sz="2000" i="1">
                              <a:solidFill>
                                <a:srgbClr val="000000"/>
                              </a:solidFill>
                              <a:effectLst/>
                              <a:latin typeface="Cambria Math"/>
                              <a:ea typeface="Times New Roman"/>
                              <a:cs typeface="Arial"/>
                            </a:rPr>
                            <m:t>𝐶</m:t>
                          </m:r>
                        </m:e>
                        <m:sub>
                          <m:r>
                            <a:rPr lang="fr-FR" sz="2000" i="1">
                              <a:solidFill>
                                <a:srgbClr val="000000"/>
                              </a:solidFill>
                              <a:effectLst/>
                              <a:latin typeface="Cambria Math"/>
                              <a:ea typeface="Times New Roman"/>
                              <a:cs typeface="Arial"/>
                            </a:rPr>
                            <m:t>𝑜</m:t>
                          </m:r>
                        </m:sub>
                      </m:sSub>
                      <m:r>
                        <a:rPr lang="fr-FR" sz="2000" i="1">
                          <a:solidFill>
                            <a:srgbClr val="000000"/>
                          </a:solidFill>
                          <a:effectLst/>
                          <a:latin typeface="Cambria Math"/>
                          <a:ea typeface="Times New Roman"/>
                          <a:cs typeface="Arial"/>
                        </a:rPr>
                        <m:t>−</m:t>
                      </m:r>
                      <m:nary>
                        <m:naryPr>
                          <m:chr m:val="∑"/>
                          <m:limLoc m:val="undOvr"/>
                          <m:ctrlPr>
                            <a:rPr lang="ru-RU" sz="2000" i="1">
                              <a:solidFill>
                                <a:srgbClr val="000000"/>
                              </a:solidFill>
                              <a:effectLst/>
                              <a:latin typeface="Cambria Math"/>
                              <a:ea typeface="Times New Roman"/>
                              <a:cs typeface="Arial"/>
                            </a:rPr>
                          </m:ctrlPr>
                        </m:naryPr>
                        <m:sub>
                          <m:r>
                            <a:rPr lang="ru-RU" sz="2000" i="1">
                              <a:solidFill>
                                <a:srgbClr val="000000"/>
                              </a:solidFill>
                              <a:effectLst/>
                              <a:latin typeface="Cambria Math"/>
                              <a:ea typeface="Times New Roman"/>
                              <a:cs typeface="Arial"/>
                            </a:rPr>
                            <m:t>𝑖</m:t>
                          </m:r>
                          <m:r>
                            <a:rPr lang="ru-RU" sz="2000" i="1">
                              <a:solidFill>
                                <a:srgbClr val="000000"/>
                              </a:solidFill>
                              <a:effectLst/>
                              <a:latin typeface="Cambria Math"/>
                              <a:ea typeface="Times New Roman"/>
                              <a:cs typeface="Arial"/>
                            </a:rPr>
                            <m:t>=1</m:t>
                          </m:r>
                        </m:sub>
                        <m:sup>
                          <m:r>
                            <a:rPr lang="ru-RU" sz="2000" i="1">
                              <a:solidFill>
                                <a:srgbClr val="000000"/>
                              </a:solidFill>
                              <a:effectLst/>
                              <a:latin typeface="Cambria Math"/>
                              <a:ea typeface="Times New Roman"/>
                              <a:cs typeface="Arial"/>
                            </a:rPr>
                            <m:t>𝑡</m:t>
                          </m:r>
                        </m:sup>
                        <m:e>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𝛼</m:t>
                              </m:r>
                            </m:e>
                            <m:sub>
                              <m:r>
                                <a:rPr lang="ru-RU" sz="2000" i="1">
                                  <a:solidFill>
                                    <a:srgbClr val="000000"/>
                                  </a:solidFill>
                                  <a:effectLst/>
                                  <a:latin typeface="Cambria Math"/>
                                  <a:ea typeface="Times New Roman"/>
                                  <a:cs typeface="Arial"/>
                                </a:rPr>
                                <m:t>𝑖</m:t>
                              </m:r>
                            </m:sub>
                          </m:sSub>
                        </m:e>
                      </m:nary>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𝜀</m:t>
                          </m:r>
                        </m:e>
                        <m:sub>
                          <m:r>
                            <a:rPr lang="ru-RU" sz="2000" i="1">
                              <a:solidFill>
                                <a:srgbClr val="000000"/>
                              </a:solidFill>
                              <a:effectLst/>
                              <a:latin typeface="Cambria Math"/>
                              <a:ea typeface="Times New Roman"/>
                              <a:cs typeface="Arial"/>
                            </a:rPr>
                            <m:t>𝑖</m:t>
                          </m:r>
                        </m:sub>
                      </m:sSub>
                      <m:r>
                        <a:rPr lang="ru-RU" sz="2000" i="1">
                          <a:solidFill>
                            <a:srgbClr val="000000"/>
                          </a:solidFill>
                          <a:effectLst/>
                          <a:latin typeface="Cambria Math"/>
                          <a:ea typeface="Times New Roman"/>
                          <a:cs typeface="Arial"/>
                        </a:rPr>
                        <m:t> </m:t>
                      </m:r>
                      <m:d>
                        <m:dPr>
                          <m:ctrlPr>
                            <a:rPr lang="ru-RU" sz="2000" i="1">
                              <a:solidFill>
                                <a:srgbClr val="000000"/>
                              </a:solidFill>
                              <a:effectLst/>
                              <a:latin typeface="Cambria Math"/>
                              <a:ea typeface="Times New Roman"/>
                              <a:cs typeface="Arial"/>
                            </a:rPr>
                          </m:ctrlPr>
                        </m:dPr>
                        <m:e>
                          <m:sSub>
                            <m:sSubPr>
                              <m:ctrlPr>
                                <a:rPr lang="ru-RU" sz="2000" i="1">
                                  <a:solidFill>
                                    <a:srgbClr val="000000"/>
                                  </a:solidFill>
                                  <a:effectLst/>
                                  <a:latin typeface="Cambria Math"/>
                                  <a:ea typeface="Times New Roman"/>
                                  <a:cs typeface="Arial"/>
                                </a:rPr>
                              </m:ctrlPr>
                            </m:sSubPr>
                            <m:e>
                              <m:r>
                                <a:rPr lang="en-US" sz="2000" i="1">
                                  <a:solidFill>
                                    <a:srgbClr val="000000"/>
                                  </a:solidFill>
                                  <a:effectLst/>
                                  <a:latin typeface="Cambria Math"/>
                                  <a:ea typeface="Times New Roman"/>
                                  <a:cs typeface="Arial"/>
                                </a:rPr>
                                <m:t>𝑈</m:t>
                              </m:r>
                            </m:e>
                            <m:sub>
                              <m:r>
                                <a:rPr lang="en-US" sz="2000" i="1">
                                  <a:solidFill>
                                    <a:srgbClr val="000000"/>
                                  </a:solidFill>
                                  <a:effectLst/>
                                  <a:latin typeface="Cambria Math"/>
                                  <a:ea typeface="Times New Roman"/>
                                  <a:cs typeface="Arial"/>
                                </a:rPr>
                                <m:t>𝑖</m:t>
                              </m:r>
                            </m:sub>
                          </m:sSub>
                          <m:r>
                            <a:rPr lang="ru-RU"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𝑍</m:t>
                              </m:r>
                            </m:e>
                            <m:sub>
                              <m:r>
                                <a:rPr lang="ru-RU" sz="2000" i="1">
                                  <a:solidFill>
                                    <a:srgbClr val="000000"/>
                                  </a:solidFill>
                                  <a:effectLst/>
                                  <a:latin typeface="Cambria Math"/>
                                  <a:ea typeface="Times New Roman"/>
                                  <a:cs typeface="Arial"/>
                                </a:rPr>
                                <m:t>𝑖</m:t>
                              </m:r>
                            </m:sub>
                          </m:sSub>
                          <m:r>
                            <a:rPr lang="ru-RU"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𝑉</m:t>
                              </m:r>
                            </m:e>
                            <m:sub>
                              <m:r>
                                <a:rPr lang="ru-RU" sz="2000" i="1">
                                  <a:solidFill>
                                    <a:srgbClr val="000000"/>
                                  </a:solidFill>
                                  <a:effectLst/>
                                  <a:latin typeface="Cambria Math"/>
                                  <a:ea typeface="Times New Roman"/>
                                  <a:cs typeface="Arial"/>
                                </a:rPr>
                                <m:t>𝑖</m:t>
                              </m:r>
                            </m:sub>
                          </m:sSub>
                        </m:e>
                      </m:d>
                      <m:r>
                        <a:rPr lang="ru-RU"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en-US" sz="2000" i="1">
                              <a:solidFill>
                                <a:srgbClr val="000000"/>
                              </a:solidFill>
                              <a:effectLst/>
                              <a:latin typeface="Cambria Math"/>
                              <a:ea typeface="Times New Roman"/>
                              <a:cs typeface="Arial"/>
                            </a:rPr>
                            <m:t>𝑑</m:t>
                          </m:r>
                        </m:e>
                        <m:sub>
                          <m:r>
                            <a:rPr lang="en-US" sz="2000" i="1">
                              <a:solidFill>
                                <a:srgbClr val="000000"/>
                              </a:solidFill>
                              <a:effectLst/>
                              <a:latin typeface="Cambria Math"/>
                              <a:ea typeface="Times New Roman"/>
                              <a:cs typeface="Arial"/>
                            </a:rPr>
                            <m:t>𝑎</m:t>
                          </m:r>
                        </m:sub>
                      </m:sSub>
                      <m:nary>
                        <m:naryPr>
                          <m:chr m:val="∑"/>
                          <m:limLoc m:val="undOvr"/>
                          <m:ctrlPr>
                            <a:rPr lang="ru-RU" sz="2000" i="1">
                              <a:solidFill>
                                <a:srgbClr val="000000"/>
                              </a:solidFill>
                              <a:effectLst/>
                              <a:latin typeface="Cambria Math"/>
                              <a:ea typeface="Times New Roman"/>
                              <a:cs typeface="Arial"/>
                            </a:rPr>
                          </m:ctrlPr>
                        </m:naryPr>
                        <m:sub>
                          <m:r>
                            <a:rPr lang="ru-RU" sz="2000" i="1">
                              <a:solidFill>
                                <a:srgbClr val="000000"/>
                              </a:solidFill>
                              <a:effectLst/>
                              <a:latin typeface="Cambria Math"/>
                              <a:ea typeface="Times New Roman"/>
                              <a:cs typeface="Arial"/>
                            </a:rPr>
                            <m:t>𝑖</m:t>
                          </m:r>
                          <m:r>
                            <a:rPr lang="ru-RU" sz="2000" i="1">
                              <a:solidFill>
                                <a:srgbClr val="000000"/>
                              </a:solidFill>
                              <a:effectLst/>
                              <a:latin typeface="Cambria Math"/>
                              <a:ea typeface="Times New Roman"/>
                              <a:cs typeface="Arial"/>
                            </a:rPr>
                            <m:t>=1</m:t>
                          </m:r>
                        </m:sub>
                        <m:sup>
                          <m:r>
                            <a:rPr lang="ru-RU" sz="2000" i="1">
                              <a:solidFill>
                                <a:srgbClr val="000000"/>
                              </a:solidFill>
                              <a:effectLst/>
                              <a:latin typeface="Cambria Math"/>
                              <a:ea typeface="Times New Roman"/>
                              <a:cs typeface="Arial"/>
                            </a:rPr>
                            <m:t>𝑡</m:t>
                          </m:r>
                        </m:sup>
                        <m:e>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𝛼</m:t>
                              </m:r>
                            </m:e>
                            <m:sub>
                              <m:r>
                                <a:rPr lang="ru-RU" sz="2000" i="1">
                                  <a:solidFill>
                                    <a:srgbClr val="000000"/>
                                  </a:solidFill>
                                  <a:effectLst/>
                                  <a:latin typeface="Cambria Math"/>
                                  <a:ea typeface="Times New Roman"/>
                                  <a:cs typeface="Arial"/>
                                </a:rPr>
                                <m:t>𝑖</m:t>
                              </m:r>
                            </m:sub>
                          </m:sSub>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𝜀</m:t>
                              </m:r>
                            </m:e>
                            <m:sub>
                              <m:r>
                                <a:rPr lang="ru-RU" sz="2000" i="1">
                                  <a:solidFill>
                                    <a:srgbClr val="000000"/>
                                  </a:solidFill>
                                  <a:effectLst/>
                                  <a:latin typeface="Cambria Math"/>
                                  <a:ea typeface="Times New Roman"/>
                                  <a:cs typeface="Arial"/>
                                </a:rPr>
                                <m:t>𝑖</m:t>
                              </m:r>
                            </m:sub>
                          </m:sSub>
                          <m:d>
                            <m:dPr>
                              <m:ctrlPr>
                                <a:rPr lang="ru-RU" sz="2000" i="1">
                                  <a:solidFill>
                                    <a:srgbClr val="000000"/>
                                  </a:solidFill>
                                  <a:effectLst/>
                                  <a:latin typeface="Cambria Math"/>
                                  <a:ea typeface="Times New Roman"/>
                                  <a:cs typeface="Arial"/>
                                </a:rPr>
                              </m:ctrlPr>
                            </m:dPr>
                            <m:e>
                              <m:sSub>
                                <m:sSubPr>
                                  <m:ctrlPr>
                                    <a:rPr lang="ru-RU" sz="2000" i="1">
                                      <a:solidFill>
                                        <a:srgbClr val="000000"/>
                                      </a:solidFill>
                                      <a:effectLst/>
                                      <a:latin typeface="Cambria Math"/>
                                      <a:ea typeface="Times New Roman"/>
                                      <a:cs typeface="Arial"/>
                                    </a:rPr>
                                  </m:ctrlPr>
                                </m:sSubPr>
                                <m:e>
                                  <m:r>
                                    <a:rPr lang="fr-FR" sz="2000" i="1">
                                      <a:solidFill>
                                        <a:srgbClr val="000000"/>
                                      </a:solidFill>
                                      <a:effectLst/>
                                      <a:latin typeface="Cambria Math"/>
                                      <a:ea typeface="Times New Roman"/>
                                      <a:cs typeface="Arial"/>
                                    </a:rPr>
                                    <m:t>𝐶</m:t>
                                  </m:r>
                                </m:e>
                                <m:sub>
                                  <m:r>
                                    <a:rPr lang="fr-FR" sz="2000" i="1">
                                      <a:solidFill>
                                        <a:srgbClr val="000000"/>
                                      </a:solidFill>
                                      <a:effectLst/>
                                      <a:latin typeface="Cambria Math"/>
                                      <a:ea typeface="Times New Roman"/>
                                      <a:cs typeface="Arial"/>
                                    </a:rPr>
                                    <m:t>𝑜</m:t>
                                  </m:r>
                                </m:sub>
                              </m:sSub>
                              <m:r>
                                <a:rPr lang="ru-RU" sz="2000" i="1" smtClean="0">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en-US" sz="2000" i="1">
                                      <a:solidFill>
                                        <a:srgbClr val="000000"/>
                                      </a:solidFill>
                                      <a:effectLst/>
                                      <a:latin typeface="Cambria Math"/>
                                      <a:ea typeface="Times New Roman"/>
                                      <a:cs typeface="Arial"/>
                                    </a:rPr>
                                    <m:t>𝑈</m:t>
                                  </m:r>
                                </m:e>
                                <m:sub>
                                  <m:r>
                                    <a:rPr lang="en-US" sz="2000" i="1">
                                      <a:solidFill>
                                        <a:srgbClr val="000000"/>
                                      </a:solidFill>
                                      <a:effectLst/>
                                      <a:latin typeface="Cambria Math"/>
                                      <a:ea typeface="Times New Roman"/>
                                      <a:cs typeface="Arial"/>
                                    </a:rPr>
                                    <m:t>𝑖</m:t>
                                  </m:r>
                                </m:sub>
                              </m:sSub>
                              <m:r>
                                <a:rPr lang="ru-RU"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𝑍</m:t>
                                  </m:r>
                                </m:e>
                                <m:sub>
                                  <m:r>
                                    <a:rPr lang="ru-RU" sz="2000" i="1">
                                      <a:solidFill>
                                        <a:srgbClr val="000000"/>
                                      </a:solidFill>
                                      <a:effectLst/>
                                      <a:latin typeface="Cambria Math"/>
                                      <a:ea typeface="Times New Roman"/>
                                      <a:cs typeface="Arial"/>
                                    </a:rPr>
                                    <m:t>𝑖</m:t>
                                  </m:r>
                                </m:sub>
                              </m:sSub>
                              <m:r>
                                <a:rPr lang="ru-RU"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𝑉</m:t>
                                  </m:r>
                                </m:e>
                                <m:sub>
                                  <m:r>
                                    <a:rPr lang="ru-RU" sz="2000" i="1">
                                      <a:solidFill>
                                        <a:srgbClr val="000000"/>
                                      </a:solidFill>
                                      <a:effectLst/>
                                      <a:latin typeface="Cambria Math"/>
                                      <a:ea typeface="Times New Roman"/>
                                      <a:cs typeface="Arial"/>
                                    </a:rPr>
                                    <m:t>𝑖</m:t>
                                  </m:r>
                                </m:sub>
                              </m:sSub>
                            </m:e>
                          </m:d>
                        </m:e>
                      </m:nary>
                      <m:r>
                        <a:rPr lang="ru-RU" sz="2000" i="1">
                          <a:solidFill>
                            <a:srgbClr val="000000"/>
                          </a:solidFill>
                          <a:effectLst/>
                          <a:latin typeface="Cambria Math"/>
                          <a:ea typeface="Times New Roman"/>
                          <a:cs typeface="Arial"/>
                        </a:rPr>
                        <m:t>, </m:t>
                      </m:r>
                    </m:oMath>
                  </m:oMathPara>
                </a14:m>
                <a:endParaRPr lang="ru-RU" sz="2000" dirty="0">
                  <a:effectLst/>
                  <a:latin typeface="Calibri"/>
                  <a:ea typeface="Calibri"/>
                  <a:cs typeface="Times New Roman"/>
                </a:endParaRPr>
              </a:p>
            </p:txBody>
          </p:sp>
        </mc:Choice>
        <mc:Fallback xmlns="">
          <p:sp>
            <p:nvSpPr>
              <p:cNvPr id="25" name="Rectangle 9"/>
              <p:cNvSpPr>
                <a:spLocks noGrp="1" noRot="1" noChangeAspect="1" noMove="1" noResize="1" noEditPoints="1" noAdjustHandles="1" noChangeArrowheads="1" noChangeShapeType="1" noTextEdit="1"/>
              </p:cNvSpPr>
              <p:nvPr>
                <p:ph type="body" sz="half" idx="2"/>
              </p:nvPr>
            </p:nvSpPr>
            <p:spPr>
              <a:xfrm>
                <a:off x="609600" y="2057400"/>
                <a:ext cx="7620000" cy="1295400"/>
              </a:xfrm>
              <a:blipFill rotWithShape="1">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Rectangle 9"/>
              <p:cNvSpPr txBox="1">
                <a:spLocks noChangeArrowheads="1"/>
              </p:cNvSpPr>
              <p:nvPr/>
            </p:nvSpPr>
            <p:spPr bwMode="auto">
              <a:xfrm>
                <a:off x="1120219" y="3657600"/>
                <a:ext cx="7405540" cy="21336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a:lnSpc>
                    <a:spcPct val="115000"/>
                  </a:lnSpc>
                  <a:spcAft>
                    <a:spcPts val="0"/>
                  </a:spcAft>
                  <a:buNone/>
                </a:pPr>
                <a:r>
                  <a:rPr lang="ru-RU" sz="1400" dirty="0">
                    <a:solidFill>
                      <a:srgbClr val="000000"/>
                    </a:solidFill>
                    <a:latin typeface="Arial"/>
                    <a:ea typeface="Times New Roman"/>
                    <a:cs typeface="Times New Roman"/>
                  </a:rPr>
                  <a:t>где </a:t>
                </a:r>
                <a:r>
                  <a:rPr lang="ru-RU" sz="1400" i="1" dirty="0">
                    <a:solidFill>
                      <a:srgbClr val="000000"/>
                    </a:solidFill>
                    <a:effectLst/>
                    <a:latin typeface="Arial"/>
                    <a:ea typeface="Times New Roman"/>
                    <a:cs typeface="Times New Roman"/>
                  </a:rPr>
                  <a:t> </a:t>
                </a:r>
                <a14:m>
                  <m:oMath xmlns:m="http://schemas.openxmlformats.org/officeDocument/2006/math">
                    <m:sSub>
                      <m:sSubPr>
                        <m:ctrlPr>
                          <a:rPr lang="ru-RU" sz="1400" i="1">
                            <a:solidFill>
                              <a:srgbClr val="000000"/>
                            </a:solidFill>
                            <a:effectLst/>
                            <a:latin typeface="Cambria Math"/>
                            <a:ea typeface="Times New Roman"/>
                            <a:cs typeface="Arial"/>
                          </a:rPr>
                        </m:ctrlPr>
                      </m:sSubPr>
                      <m:e>
                        <m:r>
                          <a:rPr lang="fr-FR" sz="1400" i="1">
                            <a:solidFill>
                              <a:srgbClr val="000000"/>
                            </a:solidFill>
                            <a:effectLst/>
                            <a:latin typeface="Cambria Math"/>
                            <a:ea typeface="Times New Roman"/>
                            <a:cs typeface="Arial"/>
                          </a:rPr>
                          <m:t>𝐶</m:t>
                        </m:r>
                      </m:e>
                      <m:sub>
                        <m:r>
                          <a:rPr lang="fr-FR" sz="1400" i="1">
                            <a:solidFill>
                              <a:srgbClr val="000000"/>
                            </a:solidFill>
                            <a:effectLst/>
                            <a:latin typeface="Cambria Math"/>
                            <a:ea typeface="Times New Roman"/>
                            <a:cs typeface="Arial"/>
                          </a:rPr>
                          <m:t>𝑜</m:t>
                        </m:r>
                      </m:sub>
                    </m:sSub>
                  </m:oMath>
                </a14:m>
                <a:r>
                  <a:rPr lang="fr-FR" sz="1400" i="1" baseline="-25000" dirty="0">
                    <a:solidFill>
                      <a:srgbClr val="000000"/>
                    </a:solidFill>
                    <a:effectLst/>
                    <a:latin typeface="Arial" pitchFamily="34" charset="0"/>
                    <a:ea typeface="Times New Roman"/>
                    <a:cs typeface="Arial" pitchFamily="34" charset="0"/>
                  </a:rPr>
                  <a:t> </a:t>
                </a:r>
                <a:r>
                  <a:rPr lang="ru-RU" sz="1400" dirty="0">
                    <a:solidFill>
                      <a:srgbClr val="000000"/>
                    </a:solidFill>
                    <a:effectLst/>
                    <a:latin typeface="Arial" pitchFamily="34" charset="0"/>
                    <a:ea typeface="Times New Roman"/>
                    <a:cs typeface="Arial" pitchFamily="34" charset="0"/>
                  </a:rPr>
                  <a:t>– стоимость организации в начале расчетного </a:t>
                </a:r>
                <a:r>
                  <a:rPr lang="ru-RU" sz="1400" dirty="0" smtClean="0">
                    <a:solidFill>
                      <a:srgbClr val="000000"/>
                    </a:solidFill>
                    <a:effectLst/>
                    <a:latin typeface="Arial" pitchFamily="34" charset="0"/>
                    <a:ea typeface="Times New Roman"/>
                    <a:cs typeface="Arial" pitchFamily="34" charset="0"/>
                  </a:rPr>
                  <a:t>периода</a:t>
                </a:r>
                <a:endParaRPr lang="ru-RU" sz="1400" dirty="0">
                  <a:effectLst/>
                  <a:latin typeface="Arial" pitchFamily="34" charset="0"/>
                  <a:ea typeface="Calibri"/>
                  <a:cs typeface="Arial" pitchFamily="34" charset="0"/>
                </a:endParaRPr>
              </a:p>
              <a:p>
                <a:pPr indent="0" algn="just">
                  <a:spcAft>
                    <a:spcPts val="0"/>
                  </a:spcAft>
                  <a:buNone/>
                </a:pPr>
                <a14:m>
                  <m:oMath xmlns:m="http://schemas.openxmlformats.org/officeDocument/2006/math">
                    <m:sSub>
                      <m:sSubPr>
                        <m:ctrlPr>
                          <a:rPr lang="ru-RU" sz="1400" i="1">
                            <a:solidFill>
                              <a:srgbClr val="000000"/>
                            </a:solidFill>
                            <a:effectLst/>
                            <a:latin typeface="Cambria Math"/>
                            <a:ea typeface="Times New Roman"/>
                            <a:cs typeface="Arial"/>
                          </a:rPr>
                        </m:ctrlPr>
                      </m:sSubPr>
                      <m:e>
                        <m:r>
                          <a:rPr lang="ru-RU" sz="1400" i="1">
                            <a:solidFill>
                              <a:srgbClr val="000000"/>
                            </a:solidFill>
                            <a:effectLst/>
                            <a:latin typeface="Cambria Math"/>
                            <a:ea typeface="Times New Roman"/>
                            <a:cs typeface="Arial"/>
                          </a:rPr>
                          <m:t>𝛼</m:t>
                        </m:r>
                      </m:e>
                      <m:sub>
                        <m:r>
                          <a:rPr lang="ru-RU" sz="1400" i="1">
                            <a:solidFill>
                              <a:srgbClr val="000000"/>
                            </a:solidFill>
                            <a:effectLst/>
                            <a:latin typeface="Cambria Math"/>
                            <a:ea typeface="Times New Roman"/>
                            <a:cs typeface="Arial"/>
                          </a:rPr>
                          <m:t>𝑖</m:t>
                        </m:r>
                      </m:sub>
                    </m:sSub>
                    <m:r>
                      <a:rPr lang="ru-RU" sz="1400" i="1">
                        <a:solidFill>
                          <a:srgbClr val="000000"/>
                        </a:solidFill>
                        <a:effectLst/>
                        <a:latin typeface="Cambria Math"/>
                        <a:ea typeface="Times New Roman"/>
                        <a:cs typeface="Arial"/>
                      </a:rPr>
                      <m:t> </m:t>
                    </m:r>
                  </m:oMath>
                </a14:m>
                <a:r>
                  <a:rPr lang="ru-RU" sz="1400" dirty="0">
                    <a:solidFill>
                      <a:srgbClr val="000000"/>
                    </a:solidFill>
                    <a:effectLst/>
                    <a:latin typeface="Arial" pitchFamily="34" charset="0"/>
                    <a:ea typeface="Times New Roman"/>
                    <a:cs typeface="Arial" pitchFamily="34" charset="0"/>
                  </a:rPr>
                  <a:t>– коэффициент </a:t>
                </a:r>
                <a:r>
                  <a:rPr lang="ru-RU" sz="1400" dirty="0" smtClean="0">
                    <a:solidFill>
                      <a:srgbClr val="000000"/>
                    </a:solidFill>
                    <a:effectLst/>
                    <a:latin typeface="Arial" pitchFamily="34" charset="0"/>
                    <a:ea typeface="Times New Roman"/>
                    <a:cs typeface="Arial" pitchFamily="34" charset="0"/>
                  </a:rPr>
                  <a:t>дисконтирования, </a:t>
                </a:r>
                <a14:m>
                  <m:oMath xmlns:m="http://schemas.openxmlformats.org/officeDocument/2006/math">
                    <m:sSub>
                      <m:sSubPr>
                        <m:ctrlPr>
                          <a:rPr lang="ru-RU" sz="1400" i="1">
                            <a:solidFill>
                              <a:srgbClr val="000000"/>
                            </a:solidFill>
                            <a:effectLst/>
                            <a:latin typeface="Cambria Math"/>
                            <a:ea typeface="Times New Roman"/>
                            <a:cs typeface="Arial"/>
                          </a:rPr>
                        </m:ctrlPr>
                      </m:sSubPr>
                      <m:e>
                        <m:r>
                          <a:rPr lang="ru-RU" sz="1400" i="1">
                            <a:solidFill>
                              <a:srgbClr val="000000"/>
                            </a:solidFill>
                            <a:effectLst/>
                            <a:latin typeface="Cambria Math"/>
                            <a:ea typeface="Times New Roman"/>
                            <a:cs typeface="Arial"/>
                          </a:rPr>
                          <m:t>𝛼</m:t>
                        </m:r>
                      </m:e>
                      <m:sub>
                        <m:r>
                          <a:rPr lang="ru-RU" sz="1400" i="1">
                            <a:solidFill>
                              <a:srgbClr val="000000"/>
                            </a:solidFill>
                            <a:effectLst/>
                            <a:latin typeface="Cambria Math"/>
                            <a:ea typeface="Times New Roman"/>
                            <a:cs typeface="Arial"/>
                          </a:rPr>
                          <m:t>𝑖</m:t>
                        </m:r>
                      </m:sub>
                    </m:sSub>
                    <m:r>
                      <a:rPr lang="ru-RU" sz="1400" i="1">
                        <a:solidFill>
                          <a:srgbClr val="000000"/>
                        </a:solidFill>
                        <a:effectLst/>
                        <a:latin typeface="Cambria Math"/>
                        <a:ea typeface="Times New Roman"/>
                        <a:cs typeface="Arial"/>
                      </a:rPr>
                      <m:t>=</m:t>
                    </m:r>
                    <m:sSup>
                      <m:sSupPr>
                        <m:ctrlPr>
                          <a:rPr lang="ru-RU" sz="1400" i="1">
                            <a:solidFill>
                              <a:srgbClr val="000000"/>
                            </a:solidFill>
                            <a:effectLst/>
                            <a:latin typeface="Cambria Math"/>
                            <a:ea typeface="Times New Roman"/>
                            <a:cs typeface="Arial"/>
                          </a:rPr>
                        </m:ctrlPr>
                      </m:sSupPr>
                      <m:e>
                        <m:r>
                          <a:rPr lang="ru-RU" sz="1400" i="1">
                            <a:solidFill>
                              <a:srgbClr val="000000"/>
                            </a:solidFill>
                            <a:effectLst/>
                            <a:latin typeface="Cambria Math"/>
                            <a:ea typeface="Times New Roman"/>
                            <a:cs typeface="Arial"/>
                          </a:rPr>
                          <m:t>(1+</m:t>
                        </m:r>
                        <m:r>
                          <a:rPr lang="ru-RU" sz="1400" i="1">
                            <a:solidFill>
                              <a:srgbClr val="000000"/>
                            </a:solidFill>
                            <a:effectLst/>
                            <a:latin typeface="Cambria Math"/>
                            <a:ea typeface="Times New Roman"/>
                            <a:cs typeface="Arial"/>
                          </a:rPr>
                          <m:t>𝐸</m:t>
                        </m:r>
                        <m:r>
                          <a:rPr lang="ru-RU" sz="1400" i="1">
                            <a:solidFill>
                              <a:srgbClr val="000000"/>
                            </a:solidFill>
                            <a:effectLst/>
                            <a:latin typeface="Cambria Math"/>
                            <a:ea typeface="Times New Roman"/>
                            <a:cs typeface="Arial"/>
                          </a:rPr>
                          <m:t>)</m:t>
                        </m:r>
                      </m:e>
                      <m:sup>
                        <m:r>
                          <a:rPr lang="ru-RU" sz="1400" i="1">
                            <a:solidFill>
                              <a:srgbClr val="000000"/>
                            </a:solidFill>
                            <a:effectLst/>
                            <a:latin typeface="Cambria Math"/>
                            <a:ea typeface="Times New Roman"/>
                            <a:cs typeface="Arial"/>
                          </a:rPr>
                          <m:t>−</m:t>
                        </m:r>
                        <m:r>
                          <a:rPr lang="ru-RU" sz="1400" i="1">
                            <a:solidFill>
                              <a:srgbClr val="000000"/>
                            </a:solidFill>
                            <a:effectLst/>
                            <a:latin typeface="Cambria Math"/>
                            <a:ea typeface="Times New Roman"/>
                            <a:cs typeface="Arial"/>
                          </a:rPr>
                          <m:t>𝑚</m:t>
                        </m:r>
                      </m:sup>
                    </m:sSup>
                  </m:oMath>
                </a14:m>
                <a:r>
                  <a:rPr lang="ru-RU" sz="1400" i="1" baseline="30000" dirty="0">
                    <a:solidFill>
                      <a:srgbClr val="000000"/>
                    </a:solidFill>
                    <a:effectLst/>
                    <a:latin typeface="Arial" pitchFamily="34" charset="0"/>
                    <a:ea typeface="Times New Roman"/>
                    <a:cs typeface="Arial" pitchFamily="34" charset="0"/>
                  </a:rPr>
                  <a:t> </a:t>
                </a:r>
                <a:endParaRPr lang="ru-RU" sz="1400" dirty="0">
                  <a:effectLst/>
                  <a:latin typeface="Arial" pitchFamily="34" charset="0"/>
                  <a:ea typeface="Calibri"/>
                  <a:cs typeface="Arial" pitchFamily="34" charset="0"/>
                </a:endParaRPr>
              </a:p>
              <a:p>
                <a:pPr indent="0" algn="just">
                  <a:spcAft>
                    <a:spcPts val="0"/>
                  </a:spcAft>
                  <a:buNone/>
                </a:pPr>
                <a14:m>
                  <m:oMath xmlns:m="http://schemas.openxmlformats.org/officeDocument/2006/math">
                    <m:sSub>
                      <m:sSubPr>
                        <m:ctrlPr>
                          <a:rPr lang="ru-RU" sz="1400" i="1">
                            <a:solidFill>
                              <a:srgbClr val="000000"/>
                            </a:solidFill>
                            <a:effectLst/>
                            <a:latin typeface="Cambria Math"/>
                            <a:ea typeface="Times New Roman"/>
                            <a:cs typeface="Arial"/>
                          </a:rPr>
                        </m:ctrlPr>
                      </m:sSubPr>
                      <m:e>
                        <m:r>
                          <a:rPr lang="ru-RU" sz="1400" i="1">
                            <a:solidFill>
                              <a:srgbClr val="000000"/>
                            </a:solidFill>
                            <a:effectLst/>
                            <a:latin typeface="Cambria Math"/>
                            <a:ea typeface="Times New Roman"/>
                            <a:cs typeface="Arial"/>
                          </a:rPr>
                          <m:t>𝜀</m:t>
                        </m:r>
                      </m:e>
                      <m:sub>
                        <m:r>
                          <a:rPr lang="ru-RU" sz="1400" i="1">
                            <a:solidFill>
                              <a:srgbClr val="000000"/>
                            </a:solidFill>
                            <a:effectLst/>
                            <a:latin typeface="Cambria Math"/>
                            <a:ea typeface="Times New Roman"/>
                            <a:cs typeface="Arial"/>
                          </a:rPr>
                          <m:t>𝑖</m:t>
                        </m:r>
                      </m:sub>
                    </m:sSub>
                    <m:r>
                      <a:rPr lang="ru-RU" sz="1400" i="1">
                        <a:solidFill>
                          <a:srgbClr val="000000"/>
                        </a:solidFill>
                        <a:effectLst/>
                        <a:latin typeface="Cambria Math"/>
                        <a:ea typeface="Times New Roman"/>
                        <a:cs typeface="Arial"/>
                      </a:rPr>
                      <m:t> </m:t>
                    </m:r>
                  </m:oMath>
                </a14:m>
                <a:r>
                  <a:rPr lang="ru-RU" sz="1400" dirty="0">
                    <a:solidFill>
                      <a:srgbClr val="000000"/>
                    </a:solidFill>
                    <a:effectLst/>
                    <a:latin typeface="Arial" pitchFamily="34" charset="0"/>
                    <a:ea typeface="Times New Roman"/>
                    <a:cs typeface="Arial" pitchFamily="34" charset="0"/>
                  </a:rPr>
                  <a:t>– коэффициент инфляции; </a:t>
                </a:r>
                <a14:m>
                  <m:oMath xmlns:m="http://schemas.openxmlformats.org/officeDocument/2006/math">
                    <m:sSub>
                      <m:sSubPr>
                        <m:ctrlPr>
                          <a:rPr lang="ru-RU" sz="1400" i="1">
                            <a:solidFill>
                              <a:srgbClr val="000000"/>
                            </a:solidFill>
                            <a:effectLst/>
                            <a:latin typeface="Cambria Math"/>
                            <a:ea typeface="Times New Roman"/>
                            <a:cs typeface="Arial"/>
                          </a:rPr>
                        </m:ctrlPr>
                      </m:sSubPr>
                      <m:e>
                        <m:r>
                          <a:rPr lang="ru-RU" sz="1400" i="1">
                            <a:solidFill>
                              <a:srgbClr val="000000"/>
                            </a:solidFill>
                            <a:effectLst/>
                            <a:latin typeface="Cambria Math"/>
                            <a:ea typeface="Times New Roman"/>
                            <a:cs typeface="Arial"/>
                          </a:rPr>
                          <m:t>𝜀</m:t>
                        </m:r>
                      </m:e>
                      <m:sub>
                        <m:r>
                          <a:rPr lang="ru-RU" sz="1400" i="1">
                            <a:solidFill>
                              <a:srgbClr val="000000"/>
                            </a:solidFill>
                            <a:effectLst/>
                            <a:latin typeface="Cambria Math"/>
                            <a:ea typeface="Times New Roman"/>
                            <a:cs typeface="Arial"/>
                          </a:rPr>
                          <m:t>𝑖</m:t>
                        </m:r>
                      </m:sub>
                    </m:sSub>
                    <m:r>
                      <a:rPr lang="ru-RU" sz="1400" i="1">
                        <a:solidFill>
                          <a:srgbClr val="000000"/>
                        </a:solidFill>
                        <a:effectLst/>
                        <a:latin typeface="Cambria Math"/>
                        <a:ea typeface="Times New Roman"/>
                        <a:cs typeface="Arial"/>
                      </a:rPr>
                      <m:t>=1/</m:t>
                    </m:r>
                    <m:sSub>
                      <m:sSubPr>
                        <m:ctrlPr>
                          <a:rPr lang="ru-RU" sz="1400" i="1">
                            <a:solidFill>
                              <a:srgbClr val="000000"/>
                            </a:solidFill>
                            <a:effectLst/>
                            <a:latin typeface="Cambria Math"/>
                            <a:ea typeface="Times New Roman"/>
                            <a:cs typeface="Arial"/>
                          </a:rPr>
                        </m:ctrlPr>
                      </m:sSubPr>
                      <m:e>
                        <m:r>
                          <a:rPr lang="en-US" sz="1400" i="1">
                            <a:solidFill>
                              <a:srgbClr val="000000"/>
                            </a:solidFill>
                            <a:effectLst/>
                            <a:latin typeface="Cambria Math"/>
                            <a:ea typeface="Times New Roman"/>
                            <a:cs typeface="Arial"/>
                          </a:rPr>
                          <m:t>𝐺</m:t>
                        </m:r>
                      </m:e>
                      <m:sub>
                        <m:r>
                          <a:rPr lang="en-US" sz="1400" i="1">
                            <a:solidFill>
                              <a:srgbClr val="000000"/>
                            </a:solidFill>
                            <a:effectLst/>
                            <a:latin typeface="Cambria Math"/>
                            <a:ea typeface="Times New Roman"/>
                            <a:cs typeface="Arial"/>
                          </a:rPr>
                          <m:t>𝑖</m:t>
                        </m:r>
                      </m:sub>
                    </m:sSub>
                  </m:oMath>
                </a14:m>
                <a:r>
                  <a:rPr lang="ru-RU" sz="1400" dirty="0">
                    <a:solidFill>
                      <a:srgbClr val="000000"/>
                    </a:solidFill>
                    <a:effectLst/>
                    <a:latin typeface="Arial" pitchFamily="34" charset="0"/>
                    <a:ea typeface="Times New Roman"/>
                    <a:cs typeface="Arial" pitchFamily="34" charset="0"/>
                  </a:rPr>
                  <a:t>, где </a:t>
                </a:r>
                <a14:m>
                  <m:oMath xmlns:m="http://schemas.openxmlformats.org/officeDocument/2006/math">
                    <m:sSub>
                      <m:sSubPr>
                        <m:ctrlPr>
                          <a:rPr lang="ru-RU" sz="1400" i="1">
                            <a:solidFill>
                              <a:srgbClr val="000000"/>
                            </a:solidFill>
                            <a:effectLst/>
                            <a:latin typeface="Cambria Math"/>
                            <a:ea typeface="Times New Roman"/>
                            <a:cs typeface="Arial"/>
                          </a:rPr>
                        </m:ctrlPr>
                      </m:sSubPr>
                      <m:e>
                        <m:r>
                          <a:rPr lang="en-US" sz="1400" i="1">
                            <a:solidFill>
                              <a:srgbClr val="000000"/>
                            </a:solidFill>
                            <a:effectLst/>
                            <a:latin typeface="Cambria Math"/>
                            <a:ea typeface="Times New Roman"/>
                            <a:cs typeface="Arial"/>
                          </a:rPr>
                          <m:t>𝐺</m:t>
                        </m:r>
                      </m:e>
                      <m:sub>
                        <m:r>
                          <a:rPr lang="en-US" sz="1400" i="1">
                            <a:solidFill>
                              <a:srgbClr val="000000"/>
                            </a:solidFill>
                            <a:effectLst/>
                            <a:latin typeface="Cambria Math"/>
                            <a:ea typeface="Times New Roman"/>
                            <a:cs typeface="Arial"/>
                          </a:rPr>
                          <m:t>𝑖</m:t>
                        </m:r>
                      </m:sub>
                    </m:sSub>
                  </m:oMath>
                </a14:m>
                <a:r>
                  <a:rPr lang="en-US" sz="1400" i="1" baseline="-25000" dirty="0">
                    <a:solidFill>
                      <a:srgbClr val="000000"/>
                    </a:solidFill>
                    <a:effectLst/>
                    <a:latin typeface="Arial" pitchFamily="34" charset="0"/>
                    <a:ea typeface="Times New Roman"/>
                    <a:cs typeface="Arial" pitchFamily="34" charset="0"/>
                  </a:rPr>
                  <a:t> </a:t>
                </a:r>
                <a:r>
                  <a:rPr lang="ru-RU" sz="1400" i="1" dirty="0">
                    <a:solidFill>
                      <a:srgbClr val="000000"/>
                    </a:solidFill>
                    <a:effectLst/>
                    <a:latin typeface="Arial" pitchFamily="34" charset="0"/>
                    <a:ea typeface="Times New Roman"/>
                    <a:cs typeface="Arial" pitchFamily="34" charset="0"/>
                  </a:rPr>
                  <a:t>– </a:t>
                </a:r>
                <a:r>
                  <a:rPr lang="ru-RU" sz="1400" dirty="0">
                    <a:solidFill>
                      <a:srgbClr val="000000"/>
                    </a:solidFill>
                    <a:effectLst/>
                    <a:latin typeface="Arial" pitchFamily="34" charset="0"/>
                    <a:ea typeface="Times New Roman"/>
                    <a:cs typeface="Arial" pitchFamily="34" charset="0"/>
                  </a:rPr>
                  <a:t>базисный индекс </a:t>
                </a:r>
                <a:r>
                  <a:rPr lang="ru-RU" sz="1400" dirty="0" smtClean="0">
                    <a:solidFill>
                      <a:srgbClr val="000000"/>
                    </a:solidFill>
                    <a:effectLst/>
                    <a:latin typeface="Arial" pitchFamily="34" charset="0"/>
                    <a:ea typeface="Times New Roman"/>
                    <a:cs typeface="Arial" pitchFamily="34" charset="0"/>
                  </a:rPr>
                  <a:t>инфляции</a:t>
                </a:r>
                <a:endParaRPr lang="ru-RU" sz="1400" dirty="0">
                  <a:effectLst/>
                  <a:latin typeface="Arial" pitchFamily="34" charset="0"/>
                  <a:ea typeface="Calibri"/>
                  <a:cs typeface="Arial" pitchFamily="34" charset="0"/>
                </a:endParaRPr>
              </a:p>
              <a:p>
                <a:pPr indent="0" algn="just">
                  <a:spcAft>
                    <a:spcPts val="0"/>
                  </a:spcAft>
                  <a:buNone/>
                </a:pPr>
                <a14:m>
                  <m:oMath xmlns:m="http://schemas.openxmlformats.org/officeDocument/2006/math">
                    <m:sSub>
                      <m:sSubPr>
                        <m:ctrlPr>
                          <a:rPr lang="ru-RU" sz="1400" i="1">
                            <a:solidFill>
                              <a:srgbClr val="000000"/>
                            </a:solidFill>
                            <a:effectLst/>
                            <a:latin typeface="Cambria Math"/>
                            <a:ea typeface="Times New Roman"/>
                            <a:cs typeface="Arial"/>
                          </a:rPr>
                        </m:ctrlPr>
                      </m:sSubPr>
                      <m:e>
                        <m:r>
                          <a:rPr lang="en-US" sz="1400" i="1">
                            <a:solidFill>
                              <a:srgbClr val="000000"/>
                            </a:solidFill>
                            <a:effectLst/>
                            <a:latin typeface="Cambria Math"/>
                            <a:ea typeface="Times New Roman"/>
                            <a:cs typeface="Arial"/>
                          </a:rPr>
                          <m:t>𝑈</m:t>
                        </m:r>
                      </m:e>
                      <m:sub>
                        <m:r>
                          <a:rPr lang="en-US" sz="1400" i="1">
                            <a:solidFill>
                              <a:srgbClr val="000000"/>
                            </a:solidFill>
                            <a:effectLst/>
                            <a:latin typeface="Cambria Math"/>
                            <a:ea typeface="Times New Roman"/>
                            <a:cs typeface="Arial"/>
                          </a:rPr>
                          <m:t>𝑖</m:t>
                        </m:r>
                      </m:sub>
                    </m:sSub>
                    <m:r>
                      <a:rPr lang="en-US" sz="1400" i="1">
                        <a:solidFill>
                          <a:srgbClr val="000000"/>
                        </a:solidFill>
                        <a:effectLst/>
                        <a:latin typeface="Cambria Math"/>
                        <a:ea typeface="Times New Roman"/>
                        <a:cs typeface="Arial"/>
                      </a:rPr>
                      <m:t> </m:t>
                    </m:r>
                  </m:oMath>
                </a14:m>
                <a:r>
                  <a:rPr lang="ru-RU" sz="1400" i="1" dirty="0">
                    <a:solidFill>
                      <a:srgbClr val="000000"/>
                    </a:solidFill>
                    <a:effectLst/>
                    <a:latin typeface="Arial" pitchFamily="34" charset="0"/>
                    <a:ea typeface="Times New Roman"/>
                    <a:cs typeface="Arial" pitchFamily="34" charset="0"/>
                  </a:rPr>
                  <a:t>– </a:t>
                </a:r>
                <a:r>
                  <a:rPr lang="ru-RU" sz="1400" dirty="0">
                    <a:solidFill>
                      <a:srgbClr val="000000"/>
                    </a:solidFill>
                    <a:effectLst/>
                    <a:latin typeface="Arial" pitchFamily="34" charset="0"/>
                    <a:ea typeface="Times New Roman"/>
                    <a:cs typeface="Arial" pitchFamily="34" charset="0"/>
                  </a:rPr>
                  <a:t>размер ожидаемого ущерба (убытков) </a:t>
                </a:r>
                <a:r>
                  <a:rPr lang="ru-RU" sz="1400" dirty="0" smtClean="0">
                    <a:solidFill>
                      <a:srgbClr val="000000"/>
                    </a:solidFill>
                    <a:effectLst/>
                    <a:latin typeface="Arial" pitchFamily="34" charset="0"/>
                    <a:ea typeface="Times New Roman"/>
                    <a:cs typeface="Arial" pitchFamily="34" charset="0"/>
                  </a:rPr>
                  <a:t>в </a:t>
                </a:r>
                <a:r>
                  <a:rPr lang="ru-RU" sz="1400" dirty="0">
                    <a:solidFill>
                      <a:srgbClr val="000000"/>
                    </a:solidFill>
                    <a:effectLst/>
                    <a:latin typeface="Arial" pitchFamily="34" charset="0"/>
                    <a:ea typeface="Times New Roman"/>
                    <a:cs typeface="Arial" pitchFamily="34" charset="0"/>
                  </a:rPr>
                  <a:t>случае материализации </a:t>
                </a:r>
                <a:r>
                  <a:rPr lang="ru-RU" sz="1400" dirty="0" smtClean="0">
                    <a:solidFill>
                      <a:srgbClr val="000000"/>
                    </a:solidFill>
                    <a:effectLst/>
                    <a:latin typeface="Arial" pitchFamily="34" charset="0"/>
                    <a:ea typeface="Times New Roman"/>
                    <a:cs typeface="Arial" pitchFamily="34" charset="0"/>
                  </a:rPr>
                  <a:t>риска</a:t>
                </a:r>
                <a:endParaRPr lang="ru-RU" sz="1400" dirty="0">
                  <a:effectLst/>
                  <a:latin typeface="Arial" pitchFamily="34" charset="0"/>
                  <a:ea typeface="Calibri"/>
                  <a:cs typeface="Arial" pitchFamily="34" charset="0"/>
                </a:endParaRPr>
              </a:p>
              <a:p>
                <a:pPr indent="0" algn="just">
                  <a:spcAft>
                    <a:spcPts val="0"/>
                  </a:spcAft>
                  <a:buNone/>
                </a:pPr>
                <a14:m>
                  <m:oMath xmlns:m="http://schemas.openxmlformats.org/officeDocument/2006/math">
                    <m:sSub>
                      <m:sSubPr>
                        <m:ctrlPr>
                          <a:rPr lang="ru-RU" sz="1400" i="1">
                            <a:solidFill>
                              <a:srgbClr val="000000"/>
                            </a:solidFill>
                            <a:effectLst/>
                            <a:latin typeface="Cambria Math"/>
                            <a:ea typeface="Times New Roman"/>
                            <a:cs typeface="Arial"/>
                          </a:rPr>
                        </m:ctrlPr>
                      </m:sSubPr>
                      <m:e>
                        <m:r>
                          <a:rPr lang="en-US" sz="1400" i="1">
                            <a:solidFill>
                              <a:srgbClr val="000000"/>
                            </a:solidFill>
                            <a:effectLst/>
                            <a:latin typeface="Cambria Math"/>
                            <a:ea typeface="Times New Roman"/>
                            <a:cs typeface="Arial"/>
                          </a:rPr>
                          <m:t>𝑍</m:t>
                        </m:r>
                      </m:e>
                      <m:sub>
                        <m:r>
                          <a:rPr lang="en-US" sz="1400" i="1">
                            <a:solidFill>
                              <a:srgbClr val="000000"/>
                            </a:solidFill>
                            <a:effectLst/>
                            <a:latin typeface="Cambria Math"/>
                            <a:ea typeface="Times New Roman"/>
                            <a:cs typeface="Arial"/>
                          </a:rPr>
                          <m:t>𝑖</m:t>
                        </m:r>
                      </m:sub>
                    </m:sSub>
                    <m:r>
                      <a:rPr lang="en-US" sz="1400" i="1">
                        <a:solidFill>
                          <a:srgbClr val="000000"/>
                        </a:solidFill>
                        <a:effectLst/>
                        <a:latin typeface="Cambria Math"/>
                        <a:ea typeface="Times New Roman"/>
                        <a:cs typeface="Arial"/>
                      </a:rPr>
                      <m:t> </m:t>
                    </m:r>
                  </m:oMath>
                </a14:m>
                <a:r>
                  <a:rPr lang="ru-RU" sz="1400" i="1" dirty="0">
                    <a:solidFill>
                      <a:srgbClr val="000000"/>
                    </a:solidFill>
                    <a:effectLst/>
                    <a:latin typeface="Arial" pitchFamily="34" charset="0"/>
                    <a:ea typeface="Times New Roman"/>
                    <a:cs typeface="Arial" pitchFamily="34" charset="0"/>
                  </a:rPr>
                  <a:t>– </a:t>
                </a:r>
                <a:r>
                  <a:rPr lang="ru-RU" sz="1400" dirty="0">
                    <a:solidFill>
                      <a:srgbClr val="000000"/>
                    </a:solidFill>
                    <a:effectLst/>
                    <a:latin typeface="Arial" pitchFamily="34" charset="0"/>
                    <a:ea typeface="Times New Roman"/>
                    <a:cs typeface="Arial" pitchFamily="34" charset="0"/>
                  </a:rPr>
                  <a:t>затраты, связанные с обеспечением имущественной </a:t>
                </a:r>
                <a:r>
                  <a:rPr lang="ru-RU" sz="1400" dirty="0" smtClean="0">
                    <a:solidFill>
                      <a:srgbClr val="000000"/>
                    </a:solidFill>
                    <a:effectLst/>
                    <a:latin typeface="Arial" pitchFamily="34" charset="0"/>
                    <a:ea typeface="Times New Roman"/>
                    <a:cs typeface="Arial" pitchFamily="34" charset="0"/>
                  </a:rPr>
                  <a:t>ответственности;</a:t>
                </a:r>
                <a:endParaRPr lang="ru-RU" sz="1400" dirty="0">
                  <a:effectLst/>
                  <a:latin typeface="Arial" pitchFamily="34" charset="0"/>
                  <a:ea typeface="Calibri"/>
                  <a:cs typeface="Arial" pitchFamily="34" charset="0"/>
                </a:endParaRPr>
              </a:p>
              <a:p>
                <a:pPr indent="0" algn="just">
                  <a:spcAft>
                    <a:spcPts val="0"/>
                  </a:spcAft>
                  <a:buNone/>
                </a:pPr>
                <a14:m>
                  <m:oMath xmlns:m="http://schemas.openxmlformats.org/officeDocument/2006/math">
                    <m:sSub>
                      <m:sSubPr>
                        <m:ctrlPr>
                          <a:rPr lang="ru-RU" sz="1400" i="1">
                            <a:solidFill>
                              <a:srgbClr val="000000"/>
                            </a:solidFill>
                            <a:effectLst/>
                            <a:latin typeface="Cambria Math"/>
                            <a:ea typeface="Times New Roman"/>
                            <a:cs typeface="Arial"/>
                          </a:rPr>
                        </m:ctrlPr>
                      </m:sSubPr>
                      <m:e>
                        <m:r>
                          <a:rPr lang="en-US" sz="1400" i="1">
                            <a:solidFill>
                              <a:srgbClr val="000000"/>
                            </a:solidFill>
                            <a:effectLst/>
                            <a:latin typeface="Cambria Math"/>
                            <a:ea typeface="Times New Roman"/>
                            <a:cs typeface="Arial"/>
                          </a:rPr>
                          <m:t>𝑉</m:t>
                        </m:r>
                      </m:e>
                      <m:sub>
                        <m:r>
                          <a:rPr lang="en-US" sz="1400" i="1">
                            <a:solidFill>
                              <a:srgbClr val="000000"/>
                            </a:solidFill>
                            <a:effectLst/>
                            <a:latin typeface="Cambria Math"/>
                            <a:ea typeface="Times New Roman"/>
                            <a:cs typeface="Arial"/>
                          </a:rPr>
                          <m:t>𝑖</m:t>
                        </m:r>
                      </m:sub>
                    </m:sSub>
                    <m:r>
                      <a:rPr lang="en-US" sz="1400" i="1">
                        <a:solidFill>
                          <a:srgbClr val="000000"/>
                        </a:solidFill>
                        <a:effectLst/>
                        <a:latin typeface="Cambria Math"/>
                        <a:ea typeface="Times New Roman"/>
                        <a:cs typeface="Arial"/>
                      </a:rPr>
                      <m:t> </m:t>
                    </m:r>
                  </m:oMath>
                </a14:m>
                <a:r>
                  <a:rPr lang="ru-RU" sz="1400" i="1" dirty="0">
                    <a:solidFill>
                      <a:srgbClr val="000000"/>
                    </a:solidFill>
                    <a:effectLst/>
                    <a:latin typeface="Arial" pitchFamily="34" charset="0"/>
                    <a:ea typeface="Times New Roman"/>
                    <a:cs typeface="Arial" pitchFamily="34" charset="0"/>
                  </a:rPr>
                  <a:t>– </a:t>
                </a:r>
                <a:r>
                  <a:rPr lang="ru-RU" sz="1400" dirty="0">
                    <a:solidFill>
                      <a:srgbClr val="000000"/>
                    </a:solidFill>
                    <a:effectLst/>
                    <a:latin typeface="Arial" pitchFamily="34" charset="0"/>
                    <a:ea typeface="Times New Roman"/>
                    <a:cs typeface="Arial" pitchFamily="34" charset="0"/>
                  </a:rPr>
                  <a:t>размер ожидаемого возмещения ущерба (убытков) в соответствии с принятым способом обеспечения имущественной ответственности </a:t>
                </a:r>
                <a:r>
                  <a:rPr lang="ru-RU" sz="1400" dirty="0" smtClean="0">
                    <a:solidFill>
                      <a:srgbClr val="000000"/>
                    </a:solidFill>
                    <a:effectLst/>
                    <a:latin typeface="Arial" pitchFamily="34" charset="0"/>
                    <a:ea typeface="Times New Roman"/>
                    <a:cs typeface="Arial" pitchFamily="34" charset="0"/>
                  </a:rPr>
                  <a:t>на;</a:t>
                </a:r>
                <a:endParaRPr lang="ru-RU" sz="1400" dirty="0">
                  <a:effectLst/>
                  <a:latin typeface="Arial" pitchFamily="34" charset="0"/>
                  <a:ea typeface="Calibri"/>
                  <a:cs typeface="Arial" pitchFamily="34" charset="0"/>
                </a:endParaRPr>
              </a:p>
              <a:p>
                <a:pPr indent="0" algn="just">
                  <a:spcAft>
                    <a:spcPts val="0"/>
                  </a:spcAft>
                  <a:buNone/>
                </a:pPr>
                <a14:m>
                  <m:oMath xmlns:m="http://schemas.openxmlformats.org/officeDocument/2006/math">
                    <m:sSub>
                      <m:sSubPr>
                        <m:ctrlPr>
                          <a:rPr lang="ru-RU" sz="1400" i="1">
                            <a:solidFill>
                              <a:srgbClr val="000000"/>
                            </a:solidFill>
                            <a:effectLst/>
                            <a:latin typeface="Cambria Math"/>
                            <a:ea typeface="Times New Roman"/>
                            <a:cs typeface="Arial"/>
                          </a:rPr>
                        </m:ctrlPr>
                      </m:sSubPr>
                      <m:e>
                        <m:r>
                          <a:rPr lang="fr-FR" sz="1400" i="1">
                            <a:solidFill>
                              <a:srgbClr val="000000"/>
                            </a:solidFill>
                            <a:effectLst/>
                            <a:latin typeface="Cambria Math"/>
                            <a:ea typeface="Times New Roman"/>
                            <a:cs typeface="Arial"/>
                          </a:rPr>
                          <m:t>𝑑</m:t>
                        </m:r>
                      </m:e>
                      <m:sub>
                        <m:r>
                          <a:rPr lang="fr-FR" sz="1400" i="1">
                            <a:solidFill>
                              <a:srgbClr val="000000"/>
                            </a:solidFill>
                            <a:effectLst/>
                            <a:latin typeface="Cambria Math"/>
                            <a:ea typeface="Times New Roman"/>
                            <a:cs typeface="Arial"/>
                          </a:rPr>
                          <m:t>𝑎</m:t>
                        </m:r>
                      </m:sub>
                    </m:sSub>
                  </m:oMath>
                </a14:m>
                <a:r>
                  <a:rPr lang="ru-RU" sz="1400" i="1" dirty="0">
                    <a:solidFill>
                      <a:srgbClr val="000000"/>
                    </a:solidFill>
                    <a:effectLst/>
                    <a:latin typeface="Arial" pitchFamily="34" charset="0"/>
                    <a:ea typeface="Times New Roman"/>
                    <a:cs typeface="Arial" pitchFamily="34" charset="0"/>
                  </a:rPr>
                  <a:t>– </a:t>
                </a:r>
                <a:r>
                  <a:rPr lang="ru-RU" sz="1400" dirty="0">
                    <a:solidFill>
                      <a:srgbClr val="000000"/>
                    </a:solidFill>
                    <a:effectLst/>
                    <a:latin typeface="Arial" pitchFamily="34" charset="0"/>
                    <a:ea typeface="Times New Roman"/>
                    <a:cs typeface="Arial" pitchFamily="34" charset="0"/>
                  </a:rPr>
                  <a:t>средняя доходность свободных (чистых) активов организации.</a:t>
                </a:r>
                <a:endParaRPr lang="ru-RU" sz="1400" dirty="0">
                  <a:effectLst/>
                  <a:latin typeface="Arial" pitchFamily="34" charset="0"/>
                  <a:ea typeface="Calibri"/>
                  <a:cs typeface="Arial" pitchFamily="34" charset="0"/>
                </a:endParaRPr>
              </a:p>
            </p:txBody>
          </p:sp>
        </mc:Choice>
        <mc:Fallback xmlns="">
          <p:sp>
            <p:nvSpPr>
              <p:cNvPr id="10" name="Rectangle 9"/>
              <p:cNvSpPr txBox="1">
                <a:spLocks noRot="1" noChangeAspect="1" noMove="1" noResize="1" noEditPoints="1" noAdjustHandles="1" noChangeArrowheads="1" noChangeShapeType="1" noTextEdit="1"/>
              </p:cNvSpPr>
              <p:nvPr/>
            </p:nvSpPr>
            <p:spPr bwMode="auto">
              <a:xfrm>
                <a:off x="1120219" y="3657600"/>
                <a:ext cx="7405540" cy="2133600"/>
              </a:xfrm>
              <a:prstGeom prst="rect">
                <a:avLst/>
              </a:prstGeom>
              <a:blipFill rotWithShape="1">
                <a:blip r:embed="rId5"/>
                <a:stretch>
                  <a:fillRect l="-247" r="-247" b="-85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3726057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Стоимостная оценка риска</a:t>
            </a:r>
            <a:r>
              <a:rPr lang="ru-RU" sz="2400" dirty="0" smtClean="0">
                <a:solidFill>
                  <a:schemeClr val="tx1">
                    <a:lumMod val="85000"/>
                    <a:lumOff val="15000"/>
                  </a:schemeClr>
                </a:solidFill>
                <a:effectLst>
                  <a:outerShdw blurRad="38100" dist="38100" dir="2700000" algn="tl">
                    <a:srgbClr val="000000">
                      <a:alpha val="43137"/>
                    </a:srgbClr>
                  </a:outerShdw>
                </a:effectLst>
              </a:rPr>
              <a:t/>
            </a:r>
            <a:br>
              <a:rPr lang="ru-RU" sz="24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16</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ectangle 9"/>
              <p:cNvSpPr txBox="1">
                <a:spLocks noChangeArrowheads="1"/>
              </p:cNvSpPr>
              <p:nvPr/>
            </p:nvSpPr>
            <p:spPr bwMode="auto">
              <a:xfrm>
                <a:off x="1120219" y="4267200"/>
                <a:ext cx="7405540" cy="16002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a:lnSpc>
                    <a:spcPct val="115000"/>
                  </a:lnSpc>
                  <a:spcAft>
                    <a:spcPts val="0"/>
                  </a:spcAft>
                  <a:buNone/>
                </a:pPr>
                <a:r>
                  <a:rPr lang="ru-RU" sz="1600" dirty="0">
                    <a:solidFill>
                      <a:srgbClr val="000000"/>
                    </a:solidFill>
                    <a:latin typeface="Arial" pitchFamily="34" charset="0"/>
                    <a:ea typeface="Times New Roman"/>
                    <a:cs typeface="Arial" pitchFamily="34" charset="0"/>
                  </a:rPr>
                  <a:t>Вред будет причинен, если объем принятых мер по обеспечению ответственности и размер фактического возмещения ущерба (убытков) окажутся либо недостаточными для их полного возмещения либо несвоевременными по отношению к расчетн</a:t>
                </a:r>
                <a:r>
                  <a:rPr lang="ru-RU" sz="1600" dirty="0">
                    <a:solidFill>
                      <a:srgbClr val="000000"/>
                    </a:solidFill>
                    <a:effectLst/>
                    <a:latin typeface="Arial" pitchFamily="34" charset="0"/>
                    <a:ea typeface="Times New Roman"/>
                    <a:cs typeface="Arial" pitchFamily="34" charset="0"/>
                  </a:rPr>
                  <a:t>ому периоду </a:t>
                </a:r>
                <a14:m>
                  <m:oMath xmlns:m="http://schemas.openxmlformats.org/officeDocument/2006/math">
                    <m:r>
                      <a:rPr lang="ru-RU" sz="1600" i="1">
                        <a:solidFill>
                          <a:srgbClr val="000000"/>
                        </a:solidFill>
                        <a:effectLst/>
                        <a:latin typeface="Cambria Math"/>
                        <a:ea typeface="Times New Roman"/>
                        <a:cs typeface="Arial"/>
                      </a:rPr>
                      <m:t>𝑡</m:t>
                    </m:r>
                  </m:oMath>
                </a14:m>
                <a:r>
                  <a:rPr lang="ru-RU" sz="1600" dirty="0">
                    <a:solidFill>
                      <a:srgbClr val="000000"/>
                    </a:solidFill>
                    <a:effectLst/>
                    <a:latin typeface="Arial" pitchFamily="34" charset="0"/>
                    <a:ea typeface="Times New Roman"/>
                    <a:cs typeface="Arial" pitchFamily="34" charset="0"/>
                  </a:rPr>
                  <a:t>. Такое условие наступит при  </a:t>
                </a:r>
                <a14:m>
                  <m:oMath xmlns:m="http://schemas.openxmlformats.org/officeDocument/2006/math">
                    <m:r>
                      <a:rPr lang="en-US" sz="1600" i="1">
                        <a:solidFill>
                          <a:srgbClr val="000000"/>
                        </a:solidFill>
                        <a:effectLst/>
                        <a:latin typeface="Cambria Math"/>
                        <a:ea typeface="Times New Roman"/>
                        <a:cs typeface="Arial"/>
                      </a:rPr>
                      <m:t>𝑅</m:t>
                    </m:r>
                    <m:r>
                      <a:rPr lang="ru-RU" sz="1600" i="1">
                        <a:solidFill>
                          <a:srgbClr val="000000"/>
                        </a:solidFill>
                        <a:effectLst/>
                        <a:latin typeface="Cambria Math"/>
                        <a:ea typeface="Times New Roman"/>
                        <a:cs typeface="Arial"/>
                      </a:rPr>
                      <m:t>&gt;0</m:t>
                    </m:r>
                  </m:oMath>
                </a14:m>
                <a:endParaRPr lang="ru-RU" sz="1600" dirty="0">
                  <a:effectLst/>
                  <a:latin typeface="Arial" pitchFamily="34" charset="0"/>
                  <a:ea typeface="Calibri"/>
                  <a:cs typeface="Arial" pitchFamily="34" charset="0"/>
                </a:endParaRPr>
              </a:p>
            </p:txBody>
          </p:sp>
        </mc:Choice>
        <mc:Fallback xmlns="">
          <p:sp>
            <p:nvSpPr>
              <p:cNvPr id="10" name="Rectangle 9"/>
              <p:cNvSpPr txBox="1">
                <a:spLocks noRot="1" noChangeAspect="1" noMove="1" noResize="1" noEditPoints="1" noAdjustHandles="1" noChangeArrowheads="1" noChangeShapeType="1" noTextEdit="1"/>
              </p:cNvSpPr>
              <p:nvPr/>
            </p:nvSpPr>
            <p:spPr bwMode="auto">
              <a:xfrm>
                <a:off x="1120219" y="4267200"/>
                <a:ext cx="7405540" cy="1600200"/>
              </a:xfrm>
              <a:prstGeom prst="rect">
                <a:avLst/>
              </a:prstGeom>
              <a:blipFill rotWithShape="1">
                <a:blip r:embed="rId4"/>
                <a:stretch>
                  <a:fillRect l="-494" r="-41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
        <p:nvSpPr>
          <p:cNvPr id="11" name="Rectangle 9"/>
          <p:cNvSpPr txBox="1">
            <a:spLocks noChangeArrowheads="1"/>
          </p:cNvSpPr>
          <p:nvPr/>
        </p:nvSpPr>
        <p:spPr bwMode="auto">
          <a:xfrm>
            <a:off x="609600" y="1905000"/>
            <a:ext cx="7405540" cy="12954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lvl="0" indent="180340" algn="just" eaLnBrk="1" hangingPunct="1">
              <a:lnSpc>
                <a:spcPct val="115000"/>
              </a:lnSpc>
              <a:spcBef>
                <a:spcPct val="0"/>
              </a:spcBef>
              <a:spcAft>
                <a:spcPts val="0"/>
              </a:spcAft>
              <a:buClrTx/>
              <a:buNone/>
            </a:pPr>
            <a:r>
              <a:rPr lang="ru-RU" sz="1600" dirty="0">
                <a:solidFill>
                  <a:srgbClr val="000000"/>
                </a:solidFill>
                <a:latin typeface="Arial"/>
                <a:ea typeface="Times New Roman"/>
                <a:cs typeface="Times New Roman"/>
              </a:rPr>
              <a:t>Важным отличием предлагаемого подхода является стоимостная оценка риска причинения вреда </a:t>
            </a:r>
            <a:r>
              <a:rPr lang="ru-RU" sz="1600" i="1" dirty="0">
                <a:solidFill>
                  <a:srgbClr val="000000"/>
                </a:solidFill>
                <a:latin typeface="Arial"/>
                <a:ea typeface="Times New Roman"/>
                <a:cs typeface="Times New Roman"/>
              </a:rPr>
              <a:t>R</a:t>
            </a:r>
            <a:r>
              <a:rPr lang="ru-RU" sz="1600" dirty="0">
                <a:solidFill>
                  <a:srgbClr val="000000"/>
                </a:solidFill>
                <a:latin typeface="Arial"/>
                <a:ea typeface="Times New Roman"/>
                <a:cs typeface="Times New Roman"/>
              </a:rPr>
              <a:t> в случае возникновения ущерба с учетом размера такого ущерба, размера его возможного возмещения и принятых организацией мер по </a:t>
            </a:r>
            <a:r>
              <a:rPr lang="ru-RU" sz="1600" dirty="0" smtClean="0">
                <a:solidFill>
                  <a:srgbClr val="000000"/>
                </a:solidFill>
                <a:latin typeface="Arial"/>
                <a:ea typeface="Times New Roman"/>
                <a:cs typeface="Times New Roman"/>
              </a:rPr>
              <a:t>обеспечению имущественной </a:t>
            </a:r>
            <a:r>
              <a:rPr lang="ru-RU" sz="1600" dirty="0">
                <a:solidFill>
                  <a:srgbClr val="000000"/>
                </a:solidFill>
                <a:latin typeface="Arial"/>
                <a:ea typeface="Times New Roman"/>
                <a:cs typeface="Times New Roman"/>
              </a:rPr>
              <a:t>ответственности</a:t>
            </a:r>
            <a:r>
              <a:rPr lang="ru-RU" sz="1600" dirty="0" smtClean="0">
                <a:solidFill>
                  <a:srgbClr val="000000"/>
                </a:solidFill>
                <a:latin typeface="Arial"/>
                <a:ea typeface="Times New Roman"/>
                <a:cs typeface="Times New Roman"/>
              </a:rPr>
              <a:t>:</a:t>
            </a:r>
            <a:endParaRPr lang="ru-RU" sz="1600" dirty="0">
              <a:effectLst/>
              <a:latin typeface="Arial" pitchFamily="34" charset="0"/>
              <a:ea typeface="Calibri"/>
              <a:cs typeface="Arial" pitchFamily="34" charset="0"/>
            </a:endParaRPr>
          </a:p>
        </p:txBody>
      </p:sp>
      <mc:AlternateContent xmlns:mc="http://schemas.openxmlformats.org/markup-compatibility/2006" xmlns:a14="http://schemas.microsoft.com/office/drawing/2010/main">
        <mc:Choice Requires="a14">
          <p:sp>
            <p:nvSpPr>
              <p:cNvPr id="25" name="Rectangle 9"/>
              <p:cNvSpPr>
                <a:spLocks noGrp="1" noChangeArrowheads="1"/>
              </p:cNvSpPr>
              <p:nvPr>
                <p:ph type="body" sz="half" idx="2"/>
              </p:nvPr>
            </p:nvSpPr>
            <p:spPr>
              <a:xfrm>
                <a:off x="3086100" y="3429000"/>
                <a:ext cx="2971800" cy="533400"/>
              </a:xfrm>
              <a:gradFill flip="none" rotWithShape="1">
                <a:gsLst>
                  <a:gs pos="0">
                    <a:srgbClr val="FFEFD1"/>
                  </a:gs>
                  <a:gs pos="64999">
                    <a:srgbClr val="F0EBD5"/>
                  </a:gs>
                  <a:gs pos="100000">
                    <a:srgbClr val="D1C39F"/>
                  </a:gs>
                </a:gsLst>
                <a:lin ang="5400000" scaled="1"/>
                <a:tileRect/>
              </a:gradFill>
            </p:spPr>
            <p:txBody>
              <a:bodyPr/>
              <a:lstStyle/>
              <a:p>
                <a:pPr indent="0" algn="ctr">
                  <a:lnSpc>
                    <a:spcPct val="115000"/>
                  </a:lnSpc>
                  <a:spcAft>
                    <a:spcPts val="0"/>
                  </a:spcAft>
                  <a:buNone/>
                </a:pPr>
                <a14:m>
                  <m:oMathPara xmlns:m="http://schemas.openxmlformats.org/officeDocument/2006/math">
                    <m:oMathParaPr>
                      <m:jc m:val="centerGroup"/>
                    </m:oMathParaPr>
                    <m:oMath xmlns:m="http://schemas.openxmlformats.org/officeDocument/2006/math">
                      <m:r>
                        <a:rPr lang="en-US" sz="2000" b="1" i="1">
                          <a:solidFill>
                            <a:srgbClr val="000000"/>
                          </a:solidFill>
                          <a:latin typeface="Cambria Math"/>
                          <a:ea typeface="Times New Roman"/>
                          <a:cs typeface="Arial"/>
                        </a:rPr>
                        <m:t>𝑹</m:t>
                      </m:r>
                      <m:r>
                        <a:rPr lang="ru-RU" sz="2000" b="1" i="1">
                          <a:solidFill>
                            <a:srgbClr val="000000"/>
                          </a:solidFill>
                          <a:effectLst/>
                          <a:latin typeface="Cambria Math"/>
                          <a:ea typeface="Times New Roman"/>
                          <a:cs typeface="Arial"/>
                        </a:rPr>
                        <m:t>=</m:t>
                      </m:r>
                      <m:r>
                        <a:rPr lang="en-US" sz="2000" b="1" i="1">
                          <a:solidFill>
                            <a:srgbClr val="000000"/>
                          </a:solidFill>
                          <a:effectLst/>
                          <a:latin typeface="Cambria Math"/>
                          <a:ea typeface="Times New Roman"/>
                          <a:cs typeface="Arial"/>
                        </a:rPr>
                        <m:t>𝑼</m:t>
                      </m:r>
                      <m:r>
                        <a:rPr lang="ru-RU" sz="2000" b="1" i="1">
                          <a:solidFill>
                            <a:srgbClr val="000000"/>
                          </a:solidFill>
                          <a:effectLst/>
                          <a:latin typeface="Cambria Math"/>
                          <a:ea typeface="Times New Roman"/>
                          <a:cs typeface="Arial"/>
                        </a:rPr>
                        <m:t>+</m:t>
                      </m:r>
                      <m:r>
                        <a:rPr lang="en-US" sz="2000" b="1" i="1">
                          <a:solidFill>
                            <a:srgbClr val="000000"/>
                          </a:solidFill>
                          <a:effectLst/>
                          <a:latin typeface="Cambria Math"/>
                          <a:ea typeface="Times New Roman"/>
                          <a:cs typeface="Arial"/>
                        </a:rPr>
                        <m:t>𝒁</m:t>
                      </m:r>
                      <m:r>
                        <a:rPr lang="ru-RU" sz="2000" b="1" i="1">
                          <a:solidFill>
                            <a:srgbClr val="000000"/>
                          </a:solidFill>
                          <a:effectLst/>
                          <a:latin typeface="Cambria Math"/>
                          <a:ea typeface="Times New Roman"/>
                          <a:cs typeface="Arial"/>
                        </a:rPr>
                        <m:t>−</m:t>
                      </m:r>
                      <m:r>
                        <a:rPr lang="en-US" sz="2000" b="1" i="1">
                          <a:solidFill>
                            <a:srgbClr val="000000"/>
                          </a:solidFill>
                          <a:effectLst/>
                          <a:latin typeface="Cambria Math"/>
                          <a:ea typeface="Times New Roman"/>
                          <a:cs typeface="Arial"/>
                        </a:rPr>
                        <m:t>𝑽</m:t>
                      </m:r>
                      <m:r>
                        <a:rPr lang="ru-RU" sz="2000" i="1">
                          <a:solidFill>
                            <a:srgbClr val="000000"/>
                          </a:solidFill>
                          <a:effectLst/>
                          <a:latin typeface="Cambria Math"/>
                          <a:ea typeface="Times New Roman"/>
                          <a:cs typeface="Arial"/>
                        </a:rPr>
                        <m:t>, </m:t>
                      </m:r>
                    </m:oMath>
                  </m:oMathPara>
                </a14:m>
                <a:endParaRPr lang="ru-RU" sz="2000" dirty="0">
                  <a:effectLst/>
                  <a:latin typeface="Calibri"/>
                  <a:ea typeface="Calibri"/>
                  <a:cs typeface="Times New Roman"/>
                </a:endParaRPr>
              </a:p>
            </p:txBody>
          </p:sp>
        </mc:Choice>
        <mc:Fallback xmlns="">
          <p:sp>
            <p:nvSpPr>
              <p:cNvPr id="25" name="Rectangle 9"/>
              <p:cNvSpPr>
                <a:spLocks noGrp="1" noRot="1" noChangeAspect="1" noMove="1" noResize="1" noEditPoints="1" noAdjustHandles="1" noChangeArrowheads="1" noChangeShapeType="1" noTextEdit="1"/>
              </p:cNvSpPr>
              <p:nvPr>
                <p:ph type="body" sz="half" idx="2"/>
              </p:nvPr>
            </p:nvSpPr>
            <p:spPr>
              <a:xfrm>
                <a:off x="3086100" y="3429000"/>
                <a:ext cx="2971800" cy="533400"/>
              </a:xfrm>
              <a:blipFill rotWithShape="1">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369357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В условиях страхование ответственности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и риска</a:t>
            </a: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17</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ectangle 9"/>
              <p:cNvSpPr txBox="1">
                <a:spLocks noChangeArrowheads="1"/>
              </p:cNvSpPr>
              <p:nvPr/>
            </p:nvSpPr>
            <p:spPr bwMode="auto">
              <a:xfrm>
                <a:off x="1329179" y="3352800"/>
                <a:ext cx="7535159" cy="2679962"/>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0" algn="just">
                  <a:lnSpc>
                    <a:spcPct val="115000"/>
                  </a:lnSpc>
                  <a:spcAft>
                    <a:spcPts val="0"/>
                  </a:spcAft>
                  <a:buNone/>
                </a:pPr>
                <a:r>
                  <a:rPr lang="ru-RU" sz="1600" dirty="0">
                    <a:solidFill>
                      <a:srgbClr val="000000"/>
                    </a:solidFill>
                    <a:latin typeface="Arial"/>
                    <a:ea typeface="Times New Roman"/>
                    <a:cs typeface="Times New Roman"/>
                  </a:rPr>
                  <a:t>где  </a:t>
                </a:r>
                <a14:m>
                  <m:oMath xmlns:m="http://schemas.openxmlformats.org/officeDocument/2006/math">
                    <m:sSub>
                      <m:sSubPr>
                        <m:ctrlPr>
                          <a:rPr lang="ru-RU" sz="1600" i="1">
                            <a:solidFill>
                              <a:srgbClr val="000000"/>
                            </a:solidFill>
                            <a:effectLst/>
                            <a:latin typeface="Cambria Math"/>
                            <a:ea typeface="Times New Roman"/>
                            <a:cs typeface="Arial"/>
                          </a:rPr>
                        </m:ctrlPr>
                      </m:sSubPr>
                      <m:e>
                        <m:r>
                          <a:rPr lang="en-US" sz="1600" i="1">
                            <a:solidFill>
                              <a:srgbClr val="000000"/>
                            </a:solidFill>
                            <a:effectLst/>
                            <a:latin typeface="Cambria Math"/>
                            <a:ea typeface="Times New Roman"/>
                            <a:cs typeface="Arial"/>
                          </a:rPr>
                          <m:t>𝑈</m:t>
                        </m:r>
                      </m:e>
                      <m:sub>
                        <m:r>
                          <a:rPr lang="en-US" sz="1600" i="1">
                            <a:solidFill>
                              <a:srgbClr val="000000"/>
                            </a:solidFill>
                            <a:effectLst/>
                            <a:latin typeface="Cambria Math"/>
                            <a:ea typeface="Times New Roman"/>
                            <a:cs typeface="Arial"/>
                          </a:rPr>
                          <m:t>𝑖</m:t>
                        </m:r>
                      </m:sub>
                    </m:sSub>
                  </m:oMath>
                </a14:m>
                <a:r>
                  <a:rPr lang="ru-RU" sz="1600" i="1" dirty="0">
                    <a:solidFill>
                      <a:srgbClr val="000000"/>
                    </a:solidFill>
                    <a:effectLst/>
                    <a:latin typeface="Arial"/>
                    <a:ea typeface="Times New Roman"/>
                    <a:cs typeface="Times New Roman"/>
                  </a:rPr>
                  <a:t>– </a:t>
                </a:r>
                <a:r>
                  <a:rPr lang="ru-RU" sz="1600" dirty="0">
                    <a:solidFill>
                      <a:srgbClr val="000000"/>
                    </a:solidFill>
                    <a:effectLst/>
                    <a:latin typeface="Arial"/>
                    <a:ea typeface="Times New Roman"/>
                    <a:cs typeface="Times New Roman"/>
                  </a:rPr>
                  <a:t>размер ожидаемого ущерба в случае материализации </a:t>
                </a:r>
                <a:r>
                  <a:rPr lang="ru-RU" sz="1600" dirty="0" smtClean="0">
                    <a:solidFill>
                      <a:srgbClr val="000000"/>
                    </a:solidFill>
                    <a:effectLst/>
                    <a:latin typeface="Arial"/>
                    <a:ea typeface="Times New Roman"/>
                    <a:cs typeface="Times New Roman"/>
                  </a:rPr>
                  <a:t>риска; </a:t>
                </a:r>
                <a:r>
                  <a:rPr lang="ru-RU" sz="1600" dirty="0">
                    <a:solidFill>
                      <a:srgbClr val="000000"/>
                    </a:solidFill>
                    <a:effectLst/>
                    <a:latin typeface="Arial"/>
                    <a:ea typeface="Times New Roman"/>
                    <a:cs typeface="Times New Roman"/>
                  </a:rPr>
                  <a:t>в случае страхового риска принимается равным размеру страховой суммы </a:t>
                </a:r>
                <a14:m>
                  <m:oMath xmlns:m="http://schemas.openxmlformats.org/officeDocument/2006/math">
                    <m:r>
                      <a:rPr lang="fr-FR" sz="1600" i="1">
                        <a:solidFill>
                          <a:srgbClr val="000000"/>
                        </a:solidFill>
                        <a:effectLst/>
                        <a:latin typeface="Cambria Math"/>
                        <a:ea typeface="Times New Roman"/>
                        <a:cs typeface="Arial"/>
                      </a:rPr>
                      <m:t>𝑆</m:t>
                    </m:r>
                  </m:oMath>
                </a14:m>
                <a:r>
                  <a:rPr lang="ru-RU" sz="1600" dirty="0">
                    <a:solidFill>
                      <a:srgbClr val="000000"/>
                    </a:solidFill>
                    <a:effectLst/>
                    <a:latin typeface="Arial"/>
                    <a:ea typeface="Times New Roman"/>
                    <a:cs typeface="Times New Roman"/>
                  </a:rPr>
                  <a:t>;</a:t>
                </a:r>
                <a:endParaRPr lang="ru-RU" sz="1200" dirty="0">
                  <a:effectLst/>
                  <a:latin typeface="Calibri"/>
                  <a:ea typeface="Calibri"/>
                  <a:cs typeface="Times New Roman"/>
                </a:endParaRPr>
              </a:p>
              <a:p>
                <a:pPr indent="0" algn="just">
                  <a:lnSpc>
                    <a:spcPct val="115000"/>
                  </a:lnSpc>
                  <a:spcAft>
                    <a:spcPts val="0"/>
                  </a:spcAft>
                  <a:buNone/>
                </a:pPr>
                <a14:m>
                  <m:oMath xmlns:m="http://schemas.openxmlformats.org/officeDocument/2006/math">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𝑃</m:t>
                        </m:r>
                      </m:e>
                      <m:sub>
                        <m:r>
                          <a:rPr lang="fr-FR" sz="1600" i="1">
                            <a:solidFill>
                              <a:srgbClr val="000000"/>
                            </a:solidFill>
                            <a:effectLst/>
                            <a:latin typeface="Cambria Math"/>
                            <a:ea typeface="Times New Roman"/>
                            <a:cs typeface="Arial"/>
                          </a:rPr>
                          <m:t>𝑠</m:t>
                        </m:r>
                        <m:r>
                          <a:rPr lang="ru-RU"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𝑖</m:t>
                        </m:r>
                      </m:sub>
                    </m:sSub>
                  </m:oMath>
                </a14:m>
                <a:r>
                  <a:rPr lang="fr-FR" sz="1600" i="1" baseline="-25000" dirty="0">
                    <a:solidFill>
                      <a:srgbClr val="000000"/>
                    </a:solidFill>
                    <a:effectLst/>
                    <a:latin typeface="Arial"/>
                    <a:ea typeface="Times New Roman"/>
                    <a:cs typeface="Times New Roman"/>
                  </a:rPr>
                  <a:t> </a:t>
                </a:r>
                <a:r>
                  <a:rPr lang="ru-RU" sz="1600" i="1" dirty="0">
                    <a:solidFill>
                      <a:srgbClr val="000000"/>
                    </a:solidFill>
                    <a:effectLst/>
                    <a:latin typeface="Arial"/>
                    <a:ea typeface="Times New Roman"/>
                    <a:cs typeface="Times New Roman"/>
                  </a:rPr>
                  <a:t>– </a:t>
                </a:r>
                <a:r>
                  <a:rPr lang="ru-RU" sz="1600" dirty="0">
                    <a:solidFill>
                      <a:srgbClr val="000000"/>
                    </a:solidFill>
                    <a:effectLst/>
                    <a:latin typeface="Arial"/>
                    <a:ea typeface="Times New Roman"/>
                    <a:cs typeface="Times New Roman"/>
                  </a:rPr>
                  <a:t>размер страховых </a:t>
                </a:r>
                <a:r>
                  <a:rPr lang="ru-RU" sz="1600" dirty="0" smtClean="0">
                    <a:solidFill>
                      <a:srgbClr val="000000"/>
                    </a:solidFill>
                    <a:effectLst/>
                    <a:latin typeface="Arial"/>
                    <a:ea typeface="Times New Roman"/>
                    <a:cs typeface="Times New Roman"/>
                  </a:rPr>
                  <a:t>взносов; </a:t>
                </a:r>
                <a14:m>
                  <m:oMath xmlns:m="http://schemas.openxmlformats.org/officeDocument/2006/math">
                    <m:nary>
                      <m:naryPr>
                        <m:chr m:val="∑"/>
                        <m:limLoc m:val="undOvr"/>
                        <m:supHide m:val="on"/>
                        <m:ctrlPr>
                          <a:rPr lang="ru-RU" sz="1600" i="1">
                            <a:solidFill>
                              <a:srgbClr val="000000"/>
                            </a:solidFill>
                            <a:effectLst/>
                            <a:latin typeface="Cambria Math"/>
                            <a:ea typeface="Times New Roman"/>
                            <a:cs typeface="Arial"/>
                          </a:rPr>
                        </m:ctrlPr>
                      </m:naryPr>
                      <m:sub>
                        <m:r>
                          <a:rPr lang="ru-RU" sz="1600" i="1">
                            <a:solidFill>
                              <a:srgbClr val="000000"/>
                            </a:solidFill>
                            <a:effectLst/>
                            <a:latin typeface="Cambria Math"/>
                            <a:ea typeface="Times New Roman"/>
                            <a:cs typeface="Arial"/>
                          </a:rPr>
                          <m:t>𝑖</m:t>
                        </m:r>
                      </m:sub>
                      <m:sup/>
                      <m:e>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𝑃</m:t>
                            </m:r>
                          </m:e>
                          <m:sub>
                            <m:r>
                              <a:rPr lang="fr-FR" sz="1600" i="1">
                                <a:solidFill>
                                  <a:srgbClr val="000000"/>
                                </a:solidFill>
                                <a:effectLst/>
                                <a:latin typeface="Cambria Math"/>
                                <a:ea typeface="Times New Roman"/>
                                <a:cs typeface="Arial"/>
                              </a:rPr>
                              <m:t>𝑠</m:t>
                            </m:r>
                            <m:r>
                              <a:rPr lang="ru-RU"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𝑖</m:t>
                            </m:r>
                          </m:sub>
                        </m:sSub>
                        <m:r>
                          <a:rPr lang="fr-FR" sz="1600" i="1">
                            <a:solidFill>
                              <a:srgbClr val="000000"/>
                            </a:solidFill>
                            <a:effectLst/>
                            <a:latin typeface="Cambria Math"/>
                            <a:ea typeface="Times New Roman"/>
                            <a:cs typeface="Arial"/>
                          </a:rPr>
                          <m:t>=</m:t>
                        </m:r>
                      </m:e>
                    </m:nary>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𝑃</m:t>
                        </m:r>
                      </m:e>
                      <m:sub>
                        <m:r>
                          <a:rPr lang="fr-FR" sz="1600" i="1">
                            <a:solidFill>
                              <a:srgbClr val="000000"/>
                            </a:solidFill>
                            <a:effectLst/>
                            <a:latin typeface="Cambria Math"/>
                            <a:ea typeface="Times New Roman"/>
                            <a:cs typeface="Arial"/>
                          </a:rPr>
                          <m:t>𝑠</m:t>
                        </m:r>
                      </m:sub>
                    </m:sSub>
                    <m:r>
                      <a:rPr lang="fr-FR" sz="1600" i="1">
                        <a:solidFill>
                          <a:srgbClr val="000000"/>
                        </a:solidFill>
                        <a:effectLst/>
                        <a:latin typeface="Cambria Math"/>
                        <a:ea typeface="Times New Roman"/>
                        <a:cs typeface="Arial"/>
                      </a:rPr>
                      <m:t> </m:t>
                    </m:r>
                  </m:oMath>
                </a14:m>
                <a:r>
                  <a:rPr lang="ru-RU" sz="1600" dirty="0">
                    <a:solidFill>
                      <a:srgbClr val="000000"/>
                    </a:solidFill>
                    <a:effectLst/>
                    <a:latin typeface="Arial"/>
                    <a:ea typeface="Times New Roman"/>
                    <a:cs typeface="Times New Roman"/>
                  </a:rPr>
                  <a:t>, где </a:t>
                </a:r>
                <a14:m>
                  <m:oMath xmlns:m="http://schemas.openxmlformats.org/officeDocument/2006/math">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𝑃</m:t>
                        </m:r>
                      </m:e>
                      <m:sub>
                        <m:r>
                          <a:rPr lang="fr-FR" sz="1600" i="1">
                            <a:solidFill>
                              <a:srgbClr val="000000"/>
                            </a:solidFill>
                            <a:effectLst/>
                            <a:latin typeface="Cambria Math"/>
                            <a:ea typeface="Times New Roman"/>
                            <a:cs typeface="Arial"/>
                          </a:rPr>
                          <m:t>𝑠</m:t>
                        </m:r>
                      </m:sub>
                    </m:sSub>
                  </m:oMath>
                </a14:m>
                <a:r>
                  <a:rPr lang="ru-RU" sz="1600" dirty="0">
                    <a:solidFill>
                      <a:srgbClr val="000000"/>
                    </a:solidFill>
                    <a:effectLst/>
                    <a:latin typeface="Arial"/>
                    <a:ea typeface="Times New Roman"/>
                    <a:cs typeface="Times New Roman"/>
                  </a:rPr>
                  <a:t> – страховая премия;</a:t>
                </a:r>
                <a:endParaRPr lang="ru-RU" sz="1200" dirty="0">
                  <a:effectLst/>
                  <a:latin typeface="Calibri"/>
                  <a:ea typeface="Calibri"/>
                  <a:cs typeface="Times New Roman"/>
                </a:endParaRPr>
              </a:p>
              <a:p>
                <a:pPr indent="0" algn="just">
                  <a:lnSpc>
                    <a:spcPct val="115000"/>
                  </a:lnSpc>
                  <a:spcAft>
                    <a:spcPts val="0"/>
                  </a:spcAft>
                  <a:buNone/>
                </a:pPr>
                <a14:m>
                  <m:oMath xmlns:m="http://schemas.openxmlformats.org/officeDocument/2006/math">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𝑉</m:t>
                        </m:r>
                      </m:e>
                      <m:sub>
                        <m:r>
                          <a:rPr lang="fr-FR" sz="1600" i="1">
                            <a:solidFill>
                              <a:srgbClr val="000000"/>
                            </a:solidFill>
                            <a:effectLst/>
                            <a:latin typeface="Cambria Math"/>
                            <a:ea typeface="Times New Roman"/>
                            <a:cs typeface="Arial"/>
                          </a:rPr>
                          <m:t>𝑠</m:t>
                        </m:r>
                        <m:r>
                          <a:rPr lang="ru-RU" sz="1600" i="1">
                            <a:solidFill>
                              <a:srgbClr val="000000"/>
                            </a:solidFill>
                            <a:effectLst/>
                            <a:latin typeface="Cambria Math"/>
                            <a:ea typeface="Times New Roman"/>
                            <a:cs typeface="Arial"/>
                          </a:rPr>
                          <m:t>,</m:t>
                        </m:r>
                        <m:r>
                          <a:rPr lang="ru-RU" sz="1600" i="1">
                            <a:solidFill>
                              <a:srgbClr val="000000"/>
                            </a:solidFill>
                            <a:effectLst/>
                            <a:latin typeface="Cambria Math"/>
                            <a:ea typeface="Times New Roman"/>
                            <a:cs typeface="Arial"/>
                          </a:rPr>
                          <m:t>𝑖</m:t>
                        </m:r>
                      </m:sub>
                    </m:sSub>
                  </m:oMath>
                </a14:m>
                <a:r>
                  <a:rPr lang="ru-RU" sz="1600" i="1" dirty="0">
                    <a:solidFill>
                      <a:srgbClr val="000000"/>
                    </a:solidFill>
                    <a:effectLst/>
                    <a:latin typeface="Arial"/>
                    <a:ea typeface="Times New Roman"/>
                    <a:cs typeface="Times New Roman"/>
                  </a:rPr>
                  <a:t>– </a:t>
                </a:r>
                <a:r>
                  <a:rPr lang="ru-RU" sz="1600" dirty="0">
                    <a:solidFill>
                      <a:srgbClr val="000000"/>
                    </a:solidFill>
                    <a:effectLst/>
                    <a:latin typeface="Arial"/>
                    <a:ea typeface="Times New Roman"/>
                    <a:cs typeface="Times New Roman"/>
                  </a:rPr>
                  <a:t>размер страховой </a:t>
                </a:r>
                <a:r>
                  <a:rPr lang="ru-RU" sz="1600" dirty="0" smtClean="0">
                    <a:solidFill>
                      <a:srgbClr val="000000"/>
                    </a:solidFill>
                    <a:effectLst/>
                    <a:latin typeface="Arial"/>
                    <a:ea typeface="Times New Roman"/>
                    <a:cs typeface="Times New Roman"/>
                  </a:rPr>
                  <a:t>выплаты; </a:t>
                </a:r>
                <a:r>
                  <a:rPr lang="ru-RU" sz="1600" dirty="0">
                    <a:solidFill>
                      <a:srgbClr val="000000"/>
                    </a:solidFill>
                    <a:effectLst/>
                    <a:latin typeface="Arial"/>
                    <a:ea typeface="Times New Roman"/>
                    <a:cs typeface="Times New Roman"/>
                  </a:rPr>
                  <a:t>в имущественном страховании – страховое возмещение ущерба, оплаченный страховой ущерб при наступлении страхового случая:  </a:t>
                </a:r>
                <a14:m>
                  <m:oMath xmlns:m="http://schemas.openxmlformats.org/officeDocument/2006/math">
                    <m:nary>
                      <m:naryPr>
                        <m:chr m:val="∑"/>
                        <m:limLoc m:val="undOvr"/>
                        <m:supHide m:val="on"/>
                        <m:ctrlPr>
                          <a:rPr lang="ru-RU" sz="1600" i="1">
                            <a:solidFill>
                              <a:srgbClr val="000000"/>
                            </a:solidFill>
                            <a:effectLst/>
                            <a:latin typeface="Cambria Math"/>
                            <a:ea typeface="Times New Roman"/>
                            <a:cs typeface="Arial"/>
                          </a:rPr>
                        </m:ctrlPr>
                      </m:naryPr>
                      <m:sub>
                        <m:r>
                          <a:rPr lang="ru-RU" sz="1600" i="1">
                            <a:solidFill>
                              <a:srgbClr val="000000"/>
                            </a:solidFill>
                            <a:effectLst/>
                            <a:latin typeface="Cambria Math"/>
                            <a:ea typeface="Times New Roman"/>
                            <a:cs typeface="Arial"/>
                          </a:rPr>
                          <m:t>𝑖</m:t>
                        </m:r>
                      </m:sub>
                      <m:sup/>
                      <m:e>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𝑉</m:t>
                            </m:r>
                          </m:e>
                          <m:sub>
                            <m:r>
                              <a:rPr lang="fr-FR" sz="1600" i="1">
                                <a:solidFill>
                                  <a:srgbClr val="000000"/>
                                </a:solidFill>
                                <a:effectLst/>
                                <a:latin typeface="Cambria Math"/>
                                <a:ea typeface="Times New Roman"/>
                                <a:cs typeface="Arial"/>
                              </a:rPr>
                              <m:t>𝑠</m:t>
                            </m:r>
                            <m:r>
                              <a:rPr lang="ru-RU"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𝑖</m:t>
                            </m:r>
                          </m:sub>
                        </m:sSub>
                      </m:e>
                    </m:nary>
                    <m:r>
                      <a:rPr lang="fr-FR"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𝑆</m:t>
                    </m:r>
                  </m:oMath>
                </a14:m>
                <a:r>
                  <a:rPr lang="ru-RU" sz="1600" dirty="0">
                    <a:solidFill>
                      <a:srgbClr val="000000"/>
                    </a:solidFill>
                    <a:effectLst/>
                    <a:latin typeface="Arial"/>
                    <a:ea typeface="Times New Roman"/>
                    <a:cs typeface="Times New Roman"/>
                  </a:rPr>
                  <a:t>, где </a:t>
                </a:r>
                <a14:m>
                  <m:oMath xmlns:m="http://schemas.openxmlformats.org/officeDocument/2006/math">
                    <m:r>
                      <a:rPr lang="ru-RU" sz="1600" i="1">
                        <a:solidFill>
                          <a:srgbClr val="000000"/>
                        </a:solidFill>
                        <a:effectLst/>
                        <a:latin typeface="Cambria Math"/>
                        <a:ea typeface="Times New Roman"/>
                        <a:cs typeface="Arial"/>
                      </a:rPr>
                      <m:t>𝑆</m:t>
                    </m:r>
                  </m:oMath>
                </a14:m>
                <a:r>
                  <a:rPr lang="ru-RU" sz="1600" dirty="0">
                    <a:solidFill>
                      <a:srgbClr val="000000"/>
                    </a:solidFill>
                    <a:effectLst/>
                    <a:latin typeface="Arial"/>
                    <a:ea typeface="Times New Roman"/>
                    <a:cs typeface="Times New Roman"/>
                  </a:rPr>
                  <a:t> – размер страховой суммы по договору страхования. </a:t>
                </a:r>
                <a:endParaRPr lang="ru-RU" sz="1200" dirty="0">
                  <a:effectLst/>
                  <a:latin typeface="Calibri"/>
                  <a:ea typeface="Calibri"/>
                  <a:cs typeface="Times New Roman"/>
                </a:endParaRPr>
              </a:p>
            </p:txBody>
          </p:sp>
        </mc:Choice>
        <mc:Fallback xmlns="">
          <p:sp>
            <p:nvSpPr>
              <p:cNvPr id="10" name="Rectangle 9"/>
              <p:cNvSpPr txBox="1">
                <a:spLocks noRot="1" noChangeAspect="1" noMove="1" noResize="1" noEditPoints="1" noAdjustHandles="1" noChangeArrowheads="1" noChangeShapeType="1" noTextEdit="1"/>
              </p:cNvSpPr>
              <p:nvPr/>
            </p:nvSpPr>
            <p:spPr bwMode="auto">
              <a:xfrm>
                <a:off x="1329179" y="3352800"/>
                <a:ext cx="7535159" cy="2679962"/>
              </a:xfrm>
              <a:prstGeom prst="rect">
                <a:avLst/>
              </a:prstGeom>
              <a:blipFill rotWithShape="1">
                <a:blip r:embed="rId4"/>
                <a:stretch>
                  <a:fillRect r="-485" b="-272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Rectangle 9"/>
              <p:cNvSpPr txBox="1">
                <a:spLocks noChangeArrowheads="1"/>
              </p:cNvSpPr>
              <p:nvPr/>
            </p:nvSpPr>
            <p:spPr bwMode="auto">
              <a:xfrm>
                <a:off x="533400" y="1905000"/>
                <a:ext cx="8305800" cy="12954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a:lnSpc>
                    <a:spcPct val="115000"/>
                  </a:lnSpc>
                  <a:spcAft>
                    <a:spcPts val="0"/>
                  </a:spcAft>
                  <a:buNone/>
                </a:pPr>
                <a14:m>
                  <m:oMathPara xmlns:m="http://schemas.openxmlformats.org/officeDocument/2006/math">
                    <m:oMathParaPr>
                      <m:jc m:val="centerGroup"/>
                    </m:oMathParaPr>
                    <m:oMath xmlns:m="http://schemas.openxmlformats.org/officeDocument/2006/math">
                      <m:sSub>
                        <m:sSubPr>
                          <m:ctrlPr>
                            <a:rPr lang="ru-RU" sz="2000" b="1" i="1" smtClean="0">
                              <a:solidFill>
                                <a:schemeClr val="tx1">
                                  <a:lumMod val="85000"/>
                                  <a:lumOff val="15000"/>
                                </a:schemeClr>
                              </a:solidFill>
                              <a:latin typeface="Cambria Math"/>
                              <a:ea typeface="Times New Roman"/>
                              <a:cs typeface="Arial"/>
                            </a:rPr>
                          </m:ctrlPr>
                        </m:sSubPr>
                        <m:e>
                          <m:r>
                            <a:rPr lang="fr-FR" sz="2000" b="1" i="1">
                              <a:solidFill>
                                <a:schemeClr val="tx1">
                                  <a:lumMod val="85000"/>
                                  <a:lumOff val="15000"/>
                                </a:schemeClr>
                              </a:solidFill>
                              <a:effectLst/>
                              <a:latin typeface="Cambria Math"/>
                              <a:ea typeface="Times New Roman"/>
                              <a:cs typeface="Arial"/>
                            </a:rPr>
                            <m:t>𝑪</m:t>
                          </m:r>
                        </m:e>
                        <m:sub>
                          <m:r>
                            <a:rPr lang="fr-FR" sz="2000" b="1" i="1">
                              <a:solidFill>
                                <a:schemeClr val="tx1">
                                  <a:lumMod val="85000"/>
                                  <a:lumOff val="15000"/>
                                </a:schemeClr>
                              </a:solidFill>
                              <a:effectLst/>
                              <a:latin typeface="Cambria Math"/>
                              <a:ea typeface="Times New Roman"/>
                              <a:cs typeface="Arial"/>
                            </a:rPr>
                            <m:t>𝒔</m:t>
                          </m:r>
                        </m:sub>
                      </m:sSub>
                      <m:r>
                        <a:rPr lang="fr-FR"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fr-FR" sz="2000" b="1" i="1">
                              <a:solidFill>
                                <a:schemeClr val="tx1">
                                  <a:lumMod val="85000"/>
                                  <a:lumOff val="15000"/>
                                </a:schemeClr>
                              </a:solidFill>
                              <a:effectLst/>
                              <a:latin typeface="Cambria Math"/>
                              <a:ea typeface="Times New Roman"/>
                              <a:cs typeface="Arial"/>
                            </a:rPr>
                            <m:t>𝑪</m:t>
                          </m:r>
                        </m:e>
                        <m:sub>
                          <m:r>
                            <a:rPr lang="fr-FR" sz="2000" b="1" i="1">
                              <a:solidFill>
                                <a:schemeClr val="tx1">
                                  <a:lumMod val="85000"/>
                                  <a:lumOff val="15000"/>
                                </a:schemeClr>
                              </a:solidFill>
                              <a:effectLst/>
                              <a:latin typeface="Cambria Math"/>
                              <a:ea typeface="Times New Roman"/>
                              <a:cs typeface="Arial"/>
                            </a:rPr>
                            <m:t>𝒐</m:t>
                          </m:r>
                        </m:sub>
                      </m:sSub>
                      <m:r>
                        <a:rPr lang="fr-FR" sz="2000" b="1" i="1">
                          <a:solidFill>
                            <a:schemeClr val="tx1">
                              <a:lumMod val="85000"/>
                              <a:lumOff val="15000"/>
                            </a:schemeClr>
                          </a:solidFill>
                          <a:effectLst/>
                          <a:latin typeface="Cambria Math"/>
                          <a:ea typeface="Times New Roman"/>
                          <a:cs typeface="Arial"/>
                        </a:rPr>
                        <m:t>−</m:t>
                      </m:r>
                      <m:nary>
                        <m:naryPr>
                          <m:chr m:val="∑"/>
                          <m:limLoc m:val="undOvr"/>
                          <m:ctrlPr>
                            <a:rPr lang="ru-RU" sz="2000" b="1" i="1">
                              <a:solidFill>
                                <a:schemeClr val="tx1">
                                  <a:lumMod val="85000"/>
                                  <a:lumOff val="15000"/>
                                </a:schemeClr>
                              </a:solidFill>
                              <a:effectLst/>
                              <a:latin typeface="Cambria Math"/>
                              <a:ea typeface="Times New Roman"/>
                              <a:cs typeface="Arial"/>
                            </a:rPr>
                          </m:ctrlPr>
                        </m:naryPr>
                        <m:sub>
                          <m:r>
                            <a:rPr lang="ru-RU" sz="2000" b="1" i="1">
                              <a:solidFill>
                                <a:schemeClr val="tx1">
                                  <a:lumMod val="85000"/>
                                  <a:lumOff val="15000"/>
                                </a:schemeClr>
                              </a:solidFill>
                              <a:effectLst/>
                              <a:latin typeface="Cambria Math"/>
                              <a:ea typeface="Times New Roman"/>
                              <a:cs typeface="Arial"/>
                            </a:rPr>
                            <m:t>𝒊</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𝟏</m:t>
                          </m:r>
                        </m:sub>
                        <m:sup>
                          <m:r>
                            <a:rPr lang="ru-RU" sz="2000" b="1" i="1">
                              <a:solidFill>
                                <a:schemeClr val="tx1">
                                  <a:lumMod val="85000"/>
                                  <a:lumOff val="15000"/>
                                </a:schemeClr>
                              </a:solidFill>
                              <a:effectLst/>
                              <a:latin typeface="Cambria Math"/>
                              <a:ea typeface="Times New Roman"/>
                              <a:cs typeface="Arial"/>
                            </a:rPr>
                            <m:t>𝒕</m:t>
                          </m:r>
                        </m:sup>
                        <m:e>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𝜶</m:t>
                              </m:r>
                            </m:e>
                            <m:sub>
                              <m:r>
                                <a:rPr lang="ru-RU" sz="2000" b="1" i="1">
                                  <a:solidFill>
                                    <a:schemeClr val="tx1">
                                      <a:lumMod val="85000"/>
                                      <a:lumOff val="15000"/>
                                    </a:schemeClr>
                                  </a:solidFill>
                                  <a:effectLst/>
                                  <a:latin typeface="Cambria Math"/>
                                  <a:ea typeface="Times New Roman"/>
                                  <a:cs typeface="Arial"/>
                                </a:rPr>
                                <m:t>𝒊</m:t>
                              </m:r>
                            </m:sub>
                          </m:sSub>
                        </m:e>
                      </m:nary>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𝜺</m:t>
                          </m:r>
                        </m:e>
                        <m:sub>
                          <m:r>
                            <a:rPr lang="ru-RU" sz="2000" b="1" i="1">
                              <a:solidFill>
                                <a:schemeClr val="tx1">
                                  <a:lumMod val="85000"/>
                                  <a:lumOff val="15000"/>
                                </a:schemeClr>
                              </a:solidFill>
                              <a:effectLst/>
                              <a:latin typeface="Cambria Math"/>
                              <a:ea typeface="Times New Roman"/>
                              <a:cs typeface="Arial"/>
                            </a:rPr>
                            <m:t>𝒊</m:t>
                          </m:r>
                        </m:sub>
                      </m:sSub>
                      <m:r>
                        <a:rPr lang="ru-RU" sz="2000" b="1" i="1">
                          <a:solidFill>
                            <a:schemeClr val="tx1">
                              <a:lumMod val="85000"/>
                              <a:lumOff val="15000"/>
                            </a:schemeClr>
                          </a:solidFill>
                          <a:effectLst/>
                          <a:latin typeface="Cambria Math"/>
                          <a:ea typeface="Times New Roman"/>
                          <a:cs typeface="Arial"/>
                        </a:rPr>
                        <m:t> </m:t>
                      </m:r>
                      <m:d>
                        <m:dPr>
                          <m:ctrlPr>
                            <a:rPr lang="ru-RU" sz="2000" b="1" i="1">
                              <a:solidFill>
                                <a:schemeClr val="tx1">
                                  <a:lumMod val="85000"/>
                                  <a:lumOff val="15000"/>
                                </a:schemeClr>
                              </a:solidFill>
                              <a:effectLst/>
                              <a:latin typeface="Cambria Math"/>
                              <a:ea typeface="Times New Roman"/>
                              <a:cs typeface="Arial"/>
                            </a:rPr>
                          </m:ctrlPr>
                        </m:dPr>
                        <m:e>
                          <m:sSub>
                            <m:sSubPr>
                              <m:ctrlPr>
                                <a:rPr lang="ru-RU" sz="2000" b="1" i="1">
                                  <a:solidFill>
                                    <a:schemeClr val="tx1">
                                      <a:lumMod val="85000"/>
                                      <a:lumOff val="15000"/>
                                    </a:schemeClr>
                                  </a:solidFill>
                                  <a:effectLst/>
                                  <a:latin typeface="Cambria Math"/>
                                  <a:ea typeface="Times New Roman"/>
                                  <a:cs typeface="Arial"/>
                                </a:rPr>
                              </m:ctrlPr>
                            </m:sSubPr>
                            <m:e>
                              <m:r>
                                <a:rPr lang="en-US" sz="2000" b="1" i="1">
                                  <a:solidFill>
                                    <a:schemeClr val="tx1">
                                      <a:lumMod val="85000"/>
                                      <a:lumOff val="15000"/>
                                    </a:schemeClr>
                                  </a:solidFill>
                                  <a:effectLst/>
                                  <a:latin typeface="Cambria Math"/>
                                  <a:ea typeface="Times New Roman"/>
                                  <a:cs typeface="Arial"/>
                                </a:rPr>
                                <m:t>𝑼</m:t>
                              </m:r>
                            </m:e>
                            <m:sub>
                              <m:r>
                                <a:rPr lang="en-US" sz="2000" b="1" i="1">
                                  <a:solidFill>
                                    <a:schemeClr val="tx1">
                                      <a:lumMod val="85000"/>
                                      <a:lumOff val="15000"/>
                                    </a:schemeClr>
                                  </a:solidFill>
                                  <a:effectLst/>
                                  <a:latin typeface="Cambria Math"/>
                                  <a:ea typeface="Times New Roman"/>
                                  <a:cs typeface="Arial"/>
                                </a:rPr>
                                <m:t>𝒊</m:t>
                              </m:r>
                            </m:sub>
                          </m:sSub>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𝑷</m:t>
                              </m:r>
                            </m:e>
                            <m:sub>
                              <m:r>
                                <a:rPr lang="ru-RU" sz="2000" b="1" i="1">
                                  <a:solidFill>
                                    <a:schemeClr val="tx1">
                                      <a:lumMod val="85000"/>
                                      <a:lumOff val="15000"/>
                                    </a:schemeClr>
                                  </a:solidFill>
                                  <a:effectLst/>
                                  <a:latin typeface="Cambria Math"/>
                                  <a:ea typeface="Times New Roman"/>
                                  <a:cs typeface="Arial"/>
                                </a:rPr>
                                <m:t>𝒔</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𝒊</m:t>
                              </m:r>
                            </m:sub>
                          </m:sSub>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𝑽</m:t>
                              </m:r>
                            </m:e>
                            <m:sub>
                              <m:r>
                                <a:rPr lang="ru-RU" sz="2000" b="1" i="1">
                                  <a:solidFill>
                                    <a:schemeClr val="tx1">
                                      <a:lumMod val="85000"/>
                                      <a:lumOff val="15000"/>
                                    </a:schemeClr>
                                  </a:solidFill>
                                  <a:effectLst/>
                                  <a:latin typeface="Cambria Math"/>
                                  <a:ea typeface="Times New Roman"/>
                                  <a:cs typeface="Arial"/>
                                </a:rPr>
                                <m:t>𝒔</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𝒊</m:t>
                              </m:r>
                            </m:sub>
                          </m:sSub>
                        </m:e>
                      </m:d>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en-US" sz="2000" b="1" i="1">
                              <a:solidFill>
                                <a:schemeClr val="tx1">
                                  <a:lumMod val="85000"/>
                                  <a:lumOff val="15000"/>
                                </a:schemeClr>
                              </a:solidFill>
                              <a:effectLst/>
                              <a:latin typeface="Cambria Math"/>
                              <a:ea typeface="Times New Roman"/>
                              <a:cs typeface="Arial"/>
                            </a:rPr>
                            <m:t>𝒅</m:t>
                          </m:r>
                        </m:e>
                        <m:sub>
                          <m:r>
                            <a:rPr lang="en-US" sz="2000" b="1" i="1">
                              <a:solidFill>
                                <a:schemeClr val="tx1">
                                  <a:lumMod val="85000"/>
                                  <a:lumOff val="15000"/>
                                </a:schemeClr>
                              </a:solidFill>
                              <a:effectLst/>
                              <a:latin typeface="Cambria Math"/>
                              <a:ea typeface="Times New Roman"/>
                              <a:cs typeface="Arial"/>
                            </a:rPr>
                            <m:t>𝒂</m:t>
                          </m:r>
                        </m:sub>
                      </m:sSub>
                      <m:nary>
                        <m:naryPr>
                          <m:chr m:val="∑"/>
                          <m:limLoc m:val="undOvr"/>
                          <m:ctrlPr>
                            <a:rPr lang="ru-RU" sz="2000" b="1" i="1">
                              <a:solidFill>
                                <a:schemeClr val="tx1">
                                  <a:lumMod val="85000"/>
                                  <a:lumOff val="15000"/>
                                </a:schemeClr>
                              </a:solidFill>
                              <a:effectLst/>
                              <a:latin typeface="Cambria Math"/>
                              <a:ea typeface="Times New Roman"/>
                              <a:cs typeface="Arial"/>
                            </a:rPr>
                          </m:ctrlPr>
                        </m:naryPr>
                        <m:sub>
                          <m:r>
                            <a:rPr lang="ru-RU" sz="2000" b="1" i="1">
                              <a:solidFill>
                                <a:schemeClr val="tx1">
                                  <a:lumMod val="85000"/>
                                  <a:lumOff val="15000"/>
                                </a:schemeClr>
                              </a:solidFill>
                              <a:effectLst/>
                              <a:latin typeface="Cambria Math"/>
                              <a:ea typeface="Times New Roman"/>
                              <a:cs typeface="Arial"/>
                            </a:rPr>
                            <m:t>𝒊</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𝟏</m:t>
                          </m:r>
                        </m:sub>
                        <m:sup>
                          <m:r>
                            <a:rPr lang="ru-RU" sz="2000" b="1" i="1">
                              <a:solidFill>
                                <a:schemeClr val="tx1">
                                  <a:lumMod val="85000"/>
                                  <a:lumOff val="15000"/>
                                </a:schemeClr>
                              </a:solidFill>
                              <a:effectLst/>
                              <a:latin typeface="Cambria Math"/>
                              <a:ea typeface="Times New Roman"/>
                              <a:cs typeface="Arial"/>
                            </a:rPr>
                            <m:t>𝒕</m:t>
                          </m:r>
                        </m:sup>
                        <m:e>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𝜶</m:t>
                              </m:r>
                            </m:e>
                            <m:sub>
                              <m:r>
                                <a:rPr lang="ru-RU" sz="2000" b="1" i="1">
                                  <a:solidFill>
                                    <a:schemeClr val="tx1">
                                      <a:lumMod val="85000"/>
                                      <a:lumOff val="15000"/>
                                    </a:schemeClr>
                                  </a:solidFill>
                                  <a:effectLst/>
                                  <a:latin typeface="Cambria Math"/>
                                  <a:ea typeface="Times New Roman"/>
                                  <a:cs typeface="Arial"/>
                                </a:rPr>
                                <m:t>𝒊</m:t>
                              </m:r>
                            </m:sub>
                          </m:sSub>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𝜺</m:t>
                              </m:r>
                            </m:e>
                            <m:sub>
                              <m:r>
                                <a:rPr lang="ru-RU" sz="2000" b="1" i="1">
                                  <a:solidFill>
                                    <a:schemeClr val="tx1">
                                      <a:lumMod val="85000"/>
                                      <a:lumOff val="15000"/>
                                    </a:schemeClr>
                                  </a:solidFill>
                                  <a:effectLst/>
                                  <a:latin typeface="Cambria Math"/>
                                  <a:ea typeface="Times New Roman"/>
                                  <a:cs typeface="Arial"/>
                                </a:rPr>
                                <m:t>𝒊</m:t>
                              </m:r>
                            </m:sub>
                          </m:sSub>
                          <m:d>
                            <m:dPr>
                              <m:ctrlPr>
                                <a:rPr lang="ru-RU" sz="2000" b="1" i="1">
                                  <a:solidFill>
                                    <a:schemeClr val="tx1">
                                      <a:lumMod val="85000"/>
                                      <a:lumOff val="15000"/>
                                    </a:schemeClr>
                                  </a:solidFill>
                                  <a:effectLst/>
                                  <a:latin typeface="Cambria Math"/>
                                  <a:ea typeface="Times New Roman"/>
                                  <a:cs typeface="Arial"/>
                                </a:rPr>
                              </m:ctrlPr>
                            </m:dPr>
                            <m:e>
                              <m:sSub>
                                <m:sSubPr>
                                  <m:ctrlPr>
                                    <a:rPr lang="ru-RU" sz="2000" b="1" i="1">
                                      <a:solidFill>
                                        <a:schemeClr val="tx1">
                                          <a:lumMod val="85000"/>
                                          <a:lumOff val="15000"/>
                                        </a:schemeClr>
                                      </a:solidFill>
                                      <a:effectLst/>
                                      <a:latin typeface="Cambria Math"/>
                                      <a:ea typeface="Times New Roman"/>
                                      <a:cs typeface="Arial"/>
                                    </a:rPr>
                                  </m:ctrlPr>
                                </m:sSubPr>
                                <m:e>
                                  <m:r>
                                    <a:rPr lang="fr-FR" sz="2000" b="1" i="1">
                                      <a:solidFill>
                                        <a:schemeClr val="tx1">
                                          <a:lumMod val="85000"/>
                                          <a:lumOff val="15000"/>
                                        </a:schemeClr>
                                      </a:solidFill>
                                      <a:effectLst/>
                                      <a:latin typeface="Cambria Math"/>
                                      <a:ea typeface="Times New Roman"/>
                                      <a:cs typeface="Arial"/>
                                    </a:rPr>
                                    <m:t>𝑪</m:t>
                                  </m:r>
                                </m:e>
                                <m:sub>
                                  <m:r>
                                    <a:rPr lang="fr-FR" sz="2000" b="1" i="1">
                                      <a:solidFill>
                                        <a:schemeClr val="tx1">
                                          <a:lumMod val="85000"/>
                                          <a:lumOff val="15000"/>
                                        </a:schemeClr>
                                      </a:solidFill>
                                      <a:effectLst/>
                                      <a:latin typeface="Cambria Math"/>
                                      <a:ea typeface="Times New Roman"/>
                                      <a:cs typeface="Arial"/>
                                    </a:rPr>
                                    <m:t>𝒐</m:t>
                                  </m:r>
                                </m:sub>
                              </m:sSub>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en-US" sz="2000" b="1" i="1">
                                      <a:solidFill>
                                        <a:schemeClr val="tx1">
                                          <a:lumMod val="85000"/>
                                          <a:lumOff val="15000"/>
                                        </a:schemeClr>
                                      </a:solidFill>
                                      <a:effectLst/>
                                      <a:latin typeface="Cambria Math"/>
                                      <a:ea typeface="Times New Roman"/>
                                      <a:cs typeface="Arial"/>
                                    </a:rPr>
                                    <m:t>𝑼</m:t>
                                  </m:r>
                                </m:e>
                                <m:sub>
                                  <m:r>
                                    <a:rPr lang="en-US" sz="2000" b="1" i="1">
                                      <a:solidFill>
                                        <a:schemeClr val="tx1">
                                          <a:lumMod val="85000"/>
                                          <a:lumOff val="15000"/>
                                        </a:schemeClr>
                                      </a:solidFill>
                                      <a:effectLst/>
                                      <a:latin typeface="Cambria Math"/>
                                      <a:ea typeface="Times New Roman"/>
                                      <a:cs typeface="Arial"/>
                                    </a:rPr>
                                    <m:t>𝒊</m:t>
                                  </m:r>
                                </m:sub>
                              </m:sSub>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𝑷</m:t>
                                  </m:r>
                                </m:e>
                                <m:sub>
                                  <m:r>
                                    <a:rPr lang="ru-RU" sz="2000" b="1" i="1">
                                      <a:solidFill>
                                        <a:schemeClr val="tx1">
                                          <a:lumMod val="85000"/>
                                          <a:lumOff val="15000"/>
                                        </a:schemeClr>
                                      </a:solidFill>
                                      <a:effectLst/>
                                      <a:latin typeface="Cambria Math"/>
                                      <a:ea typeface="Times New Roman"/>
                                      <a:cs typeface="Arial"/>
                                    </a:rPr>
                                    <m:t>𝒔</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𝒊</m:t>
                                  </m:r>
                                </m:sub>
                              </m:sSub>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𝑽</m:t>
                                  </m:r>
                                </m:e>
                                <m:sub>
                                  <m:r>
                                    <a:rPr lang="ru-RU" sz="2000" b="1" i="1">
                                      <a:solidFill>
                                        <a:schemeClr val="tx1">
                                          <a:lumMod val="85000"/>
                                          <a:lumOff val="15000"/>
                                        </a:schemeClr>
                                      </a:solidFill>
                                      <a:effectLst/>
                                      <a:latin typeface="Cambria Math"/>
                                      <a:ea typeface="Times New Roman"/>
                                      <a:cs typeface="Arial"/>
                                    </a:rPr>
                                    <m:t>𝒔</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𝒊</m:t>
                                  </m:r>
                                </m:sub>
                              </m:sSub>
                            </m:e>
                          </m:d>
                        </m:e>
                      </m:nary>
                      <m:r>
                        <a:rPr lang="ru-RU" sz="2000" b="1" i="1">
                          <a:solidFill>
                            <a:schemeClr val="tx1">
                              <a:lumMod val="85000"/>
                              <a:lumOff val="15000"/>
                            </a:schemeClr>
                          </a:solidFill>
                          <a:effectLst/>
                          <a:latin typeface="Cambria Math"/>
                          <a:ea typeface="Times New Roman"/>
                          <a:cs typeface="Arial"/>
                        </a:rPr>
                        <m:t> ,</m:t>
                      </m:r>
                    </m:oMath>
                  </m:oMathPara>
                </a14:m>
                <a:endParaRPr lang="ru-RU" sz="2000" b="1" dirty="0">
                  <a:solidFill>
                    <a:schemeClr val="tx1">
                      <a:lumMod val="85000"/>
                      <a:lumOff val="15000"/>
                    </a:schemeClr>
                  </a:solidFill>
                  <a:effectLst/>
                  <a:latin typeface="Arial" pitchFamily="34" charset="0"/>
                  <a:ea typeface="Calibri"/>
                  <a:cs typeface="Arial" pitchFamily="34" charset="0"/>
                </a:endParaRPr>
              </a:p>
            </p:txBody>
          </p:sp>
        </mc:Choice>
        <mc:Fallback xmlns="">
          <p:sp>
            <p:nvSpPr>
              <p:cNvPr id="11" name="Rectangle 9"/>
              <p:cNvSpPr txBox="1">
                <a:spLocks noRot="1" noChangeAspect="1" noMove="1" noResize="1" noEditPoints="1" noAdjustHandles="1" noChangeArrowheads="1" noChangeShapeType="1" noTextEdit="1"/>
              </p:cNvSpPr>
              <p:nvPr/>
            </p:nvSpPr>
            <p:spPr bwMode="auto">
              <a:xfrm>
                <a:off x="533400" y="1905000"/>
                <a:ext cx="8305800" cy="1295400"/>
              </a:xfrm>
              <a:prstGeom prst="rect">
                <a:avLst/>
              </a:prstGeom>
              <a:blipFill rotWithShape="1">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1464445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6"/>
          <p:cNvSpPr txBox="1">
            <a:spLocks noGrp="1" noChangeArrowheads="1"/>
          </p:cNvSpPr>
          <p:nvPr/>
        </p:nvSpPr>
        <p:spPr bwMode="auto">
          <a:xfrm>
            <a:off x="6096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chemeClr val="accent2"/>
              </a:buClr>
              <a:buFont typeface="Wingdings" pitchFamily="2" charset="2"/>
              <a:buChar char="o"/>
            </a:pPr>
            <a:r>
              <a:rPr lang="ru-RU" sz="1200" dirty="0" smtClean="0"/>
              <a:t>2014</a:t>
            </a:r>
            <a:endParaRPr lang="ru-RU" sz="1200" dirty="0"/>
          </a:p>
        </p:txBody>
      </p:sp>
      <p:sp>
        <p:nvSpPr>
          <p:cNvPr id="18435" name="Rectangle 8"/>
          <p:cNvSpPr txBox="1">
            <a:spLocks noGrp="1" noChangeArrowheads="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fld id="{DCEA28CD-E5E8-46D3-A56D-27C7A349A53B}" type="slidenum">
              <a:rPr lang="ru-RU" sz="1200"/>
              <a:pPr algn="r" eaLnBrk="1" hangingPunct="1"/>
              <a:t>18</a:t>
            </a:fld>
            <a:endParaRPr lang="ru-RU" sz="1200"/>
          </a:p>
        </p:txBody>
      </p:sp>
      <p:sp>
        <p:nvSpPr>
          <p:cNvPr id="18436" name="Rectangle 9"/>
          <p:cNvSpPr>
            <a:spLocks noChangeArrowheads="1"/>
          </p:cNvSpPr>
          <p:nvPr/>
        </p:nvSpPr>
        <p:spPr bwMode="auto">
          <a:xfrm>
            <a:off x="609600" y="1752600"/>
            <a:ext cx="79581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lnSpc>
                <a:spcPct val="90000"/>
              </a:lnSpc>
              <a:buClr>
                <a:schemeClr val="accent2"/>
              </a:buClr>
              <a:buFont typeface="Wingdings" pitchFamily="2" charset="2"/>
              <a:buChar char="o"/>
            </a:pPr>
            <a:endParaRPr lang="ru-RU" sz="2000" b="1">
              <a:solidFill>
                <a:srgbClr val="4D4D4D"/>
              </a:solidFill>
            </a:endParaRPr>
          </a:p>
          <a:p>
            <a:pPr marL="469900" indent="-469900" eaLnBrk="0" hangingPunct="0">
              <a:spcBef>
                <a:spcPct val="20000"/>
              </a:spcBef>
              <a:buClr>
                <a:schemeClr val="accent2"/>
              </a:buClr>
              <a:buFont typeface="Wingdings" pitchFamily="2" charset="2"/>
              <a:buChar char="o"/>
            </a:pPr>
            <a:endParaRPr lang="ru-RU" sz="1600" b="1"/>
          </a:p>
          <a:p>
            <a:pPr marL="469900" indent="-469900" eaLnBrk="0" hangingPunct="0">
              <a:spcBef>
                <a:spcPct val="20000"/>
              </a:spcBef>
              <a:buClr>
                <a:schemeClr val="accent2"/>
              </a:buClr>
              <a:buFont typeface="Wingdings" pitchFamily="2" charset="2"/>
              <a:buChar char="o"/>
            </a:pPr>
            <a:endParaRPr lang="ru-RU" sz="1600" b="1"/>
          </a:p>
          <a:p>
            <a:pPr marL="469900" indent="-469900" eaLnBrk="0" hangingPunct="0">
              <a:spcBef>
                <a:spcPct val="20000"/>
              </a:spcBef>
              <a:buClr>
                <a:schemeClr val="accent2"/>
              </a:buClr>
              <a:buFont typeface="Wingdings" pitchFamily="2" charset="2"/>
              <a:buChar char="o"/>
            </a:pPr>
            <a:endParaRPr lang="ru-RU" sz="1600" b="1"/>
          </a:p>
          <a:p>
            <a:pPr marL="469900" indent="-469900" eaLnBrk="0" hangingPunct="0">
              <a:spcBef>
                <a:spcPct val="20000"/>
              </a:spcBef>
              <a:buClr>
                <a:schemeClr val="accent2"/>
              </a:buClr>
              <a:buFont typeface="Wingdings" pitchFamily="2" charset="2"/>
              <a:buNone/>
            </a:pPr>
            <a:endParaRPr lang="ru-RU" sz="1600" b="1"/>
          </a:p>
        </p:txBody>
      </p:sp>
      <p:sp>
        <p:nvSpPr>
          <p:cNvPr id="4098" name="Rectangle 2"/>
          <p:cNvSpPr>
            <a:spLocks noChangeArrowheads="1"/>
          </p:cNvSpPr>
          <p:nvPr/>
        </p:nvSpPr>
        <p:spPr bwMode="auto">
          <a:xfrm>
            <a:off x="533400" y="304800"/>
            <a:ext cx="80422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defRPr/>
            </a:pPr>
            <a:r>
              <a:rPr lang="ru-RU" sz="2400" dirty="0">
                <a:solidFill>
                  <a:srgbClr val="4D4D4D"/>
                </a:solidFill>
                <a:effectLst>
                  <a:outerShdw blurRad="38100" dist="38100" dir="2700000" algn="tl">
                    <a:srgbClr val="C0C0C0"/>
                  </a:outerShdw>
                </a:effectLst>
                <a:cs typeface="Arial" charset="0"/>
              </a:rPr>
              <a:t>Метод </a:t>
            </a:r>
            <a:r>
              <a:rPr lang="ru-RU" sz="2400" dirty="0" err="1">
                <a:solidFill>
                  <a:srgbClr val="4D4D4D"/>
                </a:solidFill>
                <a:effectLst>
                  <a:outerShdw blurRad="38100" dist="38100" dir="2700000" algn="tl">
                    <a:srgbClr val="C0C0C0"/>
                  </a:outerShdw>
                </a:effectLst>
                <a:cs typeface="Arial" charset="0"/>
              </a:rPr>
              <a:t>Хаустона</a:t>
            </a:r>
            <a:r>
              <a:rPr lang="ru-RU" sz="2400" dirty="0">
                <a:solidFill>
                  <a:srgbClr val="4D4D4D"/>
                </a:solidFill>
                <a:effectLst>
                  <a:outerShdw blurRad="38100" dist="38100" dir="2700000" algn="tl">
                    <a:srgbClr val="C0C0C0"/>
                  </a:outerShdw>
                </a:effectLst>
                <a:cs typeface="Arial" charset="0"/>
              </a:rPr>
              <a:t> </a:t>
            </a:r>
            <a:r>
              <a:rPr lang="ru-RU" sz="2800" dirty="0">
                <a:solidFill>
                  <a:schemeClr val="tx2"/>
                </a:solidFill>
                <a:cs typeface="Arial" charset="0"/>
              </a:rPr>
              <a:t/>
            </a:r>
            <a:br>
              <a:rPr lang="ru-RU" sz="2800" dirty="0">
                <a:solidFill>
                  <a:schemeClr val="tx2"/>
                </a:solidFill>
                <a:cs typeface="Arial" charset="0"/>
              </a:rPr>
            </a:br>
            <a:endParaRPr lang="ru-RU" sz="2800" dirty="0">
              <a:solidFill>
                <a:schemeClr val="tx2"/>
              </a:solidFill>
              <a:cs typeface="Arial" charset="0"/>
            </a:endParaRPr>
          </a:p>
        </p:txBody>
      </p:sp>
      <p:pic>
        <p:nvPicPr>
          <p:cNvPr id="1843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663" y="533400"/>
            <a:ext cx="720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49" name="Rectangle 41"/>
          <p:cNvSpPr>
            <a:spLocks noChangeArrowheads="1"/>
          </p:cNvSpPr>
          <p:nvPr/>
        </p:nvSpPr>
        <p:spPr bwMode="auto">
          <a:xfrm>
            <a:off x="2514600" y="3276600"/>
            <a:ext cx="6057900" cy="2514600"/>
          </a:xfrm>
          <a:prstGeom prst="rect">
            <a:avLst/>
          </a:prstGeom>
          <a:solidFill>
            <a:srgbClr val="FFFFCC">
              <a:alpha val="70000"/>
            </a:srgbClr>
          </a:solidFill>
          <a:ln w="15875">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marL="342900" indent="-342900" defTabSz="762000">
              <a:defRPr/>
            </a:pPr>
            <a:r>
              <a:rPr lang="fr-FR" sz="3200" dirty="0">
                <a:solidFill>
                  <a:srgbClr val="4D4D4D"/>
                </a:solidFill>
                <a:latin typeface="Arial" charset="0"/>
                <a:cs typeface="Arial" charset="0"/>
              </a:rPr>
              <a:t>S</a:t>
            </a:r>
            <a:r>
              <a:rPr lang="fr-FR" sz="3200" baseline="-25000" dirty="0">
                <a:solidFill>
                  <a:srgbClr val="4D4D4D"/>
                </a:solidFill>
                <a:latin typeface="Arial" charset="0"/>
                <a:cs typeface="Arial" charset="0"/>
              </a:rPr>
              <a:t>i</a:t>
            </a:r>
            <a:r>
              <a:rPr lang="fr-FR" sz="3200" dirty="0">
                <a:solidFill>
                  <a:srgbClr val="4D4D4D"/>
                </a:solidFill>
                <a:latin typeface="Arial" charset="0"/>
                <a:cs typeface="Arial" charset="0"/>
              </a:rPr>
              <a:t> = S</a:t>
            </a:r>
            <a:r>
              <a:rPr lang="fr-FR" sz="3200" baseline="-25000" dirty="0">
                <a:solidFill>
                  <a:srgbClr val="4D4D4D"/>
                </a:solidFill>
                <a:latin typeface="Arial" charset="0"/>
                <a:cs typeface="Arial" charset="0"/>
              </a:rPr>
              <a:t>0</a:t>
            </a:r>
            <a:r>
              <a:rPr lang="fr-FR" sz="3200" dirty="0">
                <a:solidFill>
                  <a:srgbClr val="4D4D4D"/>
                </a:solidFill>
                <a:latin typeface="Arial" charset="0"/>
                <a:cs typeface="Arial" charset="0"/>
              </a:rPr>
              <a:t>– P+ v</a:t>
            </a:r>
            <a:r>
              <a:rPr lang="ru-RU" sz="3200" dirty="0">
                <a:solidFill>
                  <a:srgbClr val="4D4D4D"/>
                </a:solidFill>
                <a:latin typeface="Arial" charset="0"/>
                <a:cs typeface="Arial" charset="0"/>
              </a:rPr>
              <a:t> </a:t>
            </a:r>
            <a:r>
              <a:rPr lang="fr-FR" sz="3200" dirty="0">
                <a:solidFill>
                  <a:srgbClr val="4D4D4D"/>
                </a:solidFill>
                <a:latin typeface="Arial" charset="0"/>
                <a:cs typeface="Arial" charset="0"/>
              </a:rPr>
              <a:t>(S</a:t>
            </a:r>
            <a:r>
              <a:rPr lang="fr-FR" sz="3200" baseline="-25000" dirty="0">
                <a:solidFill>
                  <a:srgbClr val="4D4D4D"/>
                </a:solidFill>
                <a:latin typeface="Arial" charset="0"/>
                <a:cs typeface="Arial" charset="0"/>
              </a:rPr>
              <a:t>0</a:t>
            </a:r>
            <a:r>
              <a:rPr lang="fr-FR" sz="3200" dirty="0">
                <a:solidFill>
                  <a:srgbClr val="4D4D4D"/>
                </a:solidFill>
                <a:latin typeface="Arial" charset="0"/>
                <a:cs typeface="Arial" charset="0"/>
              </a:rPr>
              <a:t>– P)</a:t>
            </a:r>
            <a:endParaRPr lang="ru-RU" sz="3200" dirty="0">
              <a:solidFill>
                <a:srgbClr val="4D4D4D"/>
              </a:solidFill>
              <a:latin typeface="Arial" charset="0"/>
              <a:cs typeface="Arial" charset="0"/>
            </a:endParaRPr>
          </a:p>
          <a:p>
            <a:pPr marL="342900" indent="-342900" defTabSz="762000">
              <a:defRPr/>
            </a:pPr>
            <a:endParaRPr lang="ru-RU" sz="1600" dirty="0">
              <a:solidFill>
                <a:srgbClr val="4D4D4D"/>
              </a:solidFill>
              <a:latin typeface="Arial" charset="0"/>
              <a:cs typeface="Arial" charset="0"/>
            </a:endParaRPr>
          </a:p>
          <a:p>
            <a:pPr marL="342900" indent="-342900" defTabSz="762000">
              <a:defRPr/>
            </a:pPr>
            <a:r>
              <a:rPr lang="fr-FR" dirty="0">
                <a:solidFill>
                  <a:srgbClr val="4D4D4D"/>
                </a:solidFill>
                <a:latin typeface="Arial" charset="0"/>
                <a:cs typeface="Arial" charset="0"/>
              </a:rPr>
              <a:t>S</a:t>
            </a:r>
            <a:r>
              <a:rPr lang="fr-FR" baseline="-25000" dirty="0">
                <a:solidFill>
                  <a:srgbClr val="4D4D4D"/>
                </a:solidFill>
                <a:latin typeface="Arial" charset="0"/>
                <a:cs typeface="Arial" charset="0"/>
              </a:rPr>
              <a:t>i</a:t>
            </a:r>
            <a:r>
              <a:rPr lang="fr-FR" dirty="0">
                <a:solidFill>
                  <a:srgbClr val="4D4D4D"/>
                </a:solidFill>
                <a:latin typeface="Arial" charset="0"/>
                <a:cs typeface="Arial" charset="0"/>
              </a:rPr>
              <a:t> – </a:t>
            </a:r>
            <a:r>
              <a:rPr lang="ru-RU" dirty="0">
                <a:solidFill>
                  <a:srgbClr val="4D4D4D"/>
                </a:solidFill>
                <a:latin typeface="Arial" charset="0"/>
                <a:cs typeface="Arial" charset="0"/>
              </a:rPr>
              <a:t>стоимость чистых активов предприятия в конце </a:t>
            </a:r>
          </a:p>
          <a:p>
            <a:pPr marL="342900" indent="-342900" defTabSz="762000">
              <a:defRPr/>
            </a:pPr>
            <a:r>
              <a:rPr lang="ru-RU" dirty="0">
                <a:solidFill>
                  <a:srgbClr val="4D4D4D"/>
                </a:solidFill>
                <a:latin typeface="Arial" charset="0"/>
                <a:cs typeface="Arial" charset="0"/>
              </a:rPr>
              <a:t>      финансового периода с учетом страхования;</a:t>
            </a:r>
          </a:p>
          <a:p>
            <a:pPr marL="342900" indent="-342900" defTabSz="762000">
              <a:defRPr/>
            </a:pPr>
            <a:r>
              <a:rPr lang="fr-FR" dirty="0">
                <a:solidFill>
                  <a:srgbClr val="4D4D4D"/>
                </a:solidFill>
                <a:latin typeface="Arial" charset="0"/>
                <a:cs typeface="Arial" charset="0"/>
              </a:rPr>
              <a:t>S</a:t>
            </a:r>
            <a:r>
              <a:rPr lang="ru-RU" baseline="-25000" dirty="0">
                <a:solidFill>
                  <a:srgbClr val="4D4D4D"/>
                </a:solidFill>
                <a:latin typeface="Arial" charset="0"/>
                <a:cs typeface="Arial" charset="0"/>
              </a:rPr>
              <a:t>0</a:t>
            </a:r>
            <a:r>
              <a:rPr lang="fr-FR" dirty="0">
                <a:solidFill>
                  <a:srgbClr val="4D4D4D"/>
                </a:solidFill>
                <a:latin typeface="Arial" charset="0"/>
                <a:cs typeface="Arial" charset="0"/>
              </a:rPr>
              <a:t>– </a:t>
            </a:r>
            <a:r>
              <a:rPr lang="ru-RU" dirty="0">
                <a:solidFill>
                  <a:srgbClr val="4D4D4D"/>
                </a:solidFill>
                <a:latin typeface="Arial" charset="0"/>
                <a:cs typeface="Arial" charset="0"/>
              </a:rPr>
              <a:t>стоимость чистых активов предприятия в начале </a:t>
            </a:r>
          </a:p>
          <a:p>
            <a:pPr marL="342900" indent="-342900" defTabSz="762000">
              <a:defRPr/>
            </a:pPr>
            <a:r>
              <a:rPr lang="ru-RU" dirty="0">
                <a:solidFill>
                  <a:srgbClr val="4D4D4D"/>
                </a:solidFill>
                <a:latin typeface="Arial" charset="0"/>
                <a:cs typeface="Arial" charset="0"/>
              </a:rPr>
              <a:t>      финансового периода;</a:t>
            </a:r>
          </a:p>
          <a:p>
            <a:pPr marL="342900" indent="-342900" defTabSz="762000">
              <a:defRPr/>
            </a:pPr>
            <a:r>
              <a:rPr lang="en-US" dirty="0">
                <a:solidFill>
                  <a:srgbClr val="4D4D4D"/>
                </a:solidFill>
                <a:latin typeface="Arial" charset="0"/>
                <a:cs typeface="Arial" charset="0"/>
              </a:rPr>
              <a:t>P </a:t>
            </a:r>
            <a:r>
              <a:rPr lang="ru-RU" dirty="0">
                <a:solidFill>
                  <a:srgbClr val="4D4D4D"/>
                </a:solidFill>
                <a:latin typeface="Arial" charset="0"/>
                <a:cs typeface="Arial" charset="0"/>
              </a:rPr>
              <a:t> </a:t>
            </a:r>
            <a:r>
              <a:rPr lang="fr-FR" dirty="0">
                <a:solidFill>
                  <a:srgbClr val="4D4D4D"/>
                </a:solidFill>
                <a:latin typeface="Arial" charset="0"/>
                <a:cs typeface="Arial" charset="0"/>
              </a:rPr>
              <a:t>– </a:t>
            </a:r>
            <a:r>
              <a:rPr lang="ru-RU" dirty="0">
                <a:solidFill>
                  <a:srgbClr val="4D4D4D"/>
                </a:solidFill>
                <a:latin typeface="Arial" charset="0"/>
                <a:cs typeface="Arial" charset="0"/>
              </a:rPr>
              <a:t>страховая премия;</a:t>
            </a:r>
          </a:p>
          <a:p>
            <a:pPr marL="342900" indent="-342900" defTabSz="762000">
              <a:defRPr/>
            </a:pPr>
            <a:r>
              <a:rPr lang="en-US" dirty="0">
                <a:solidFill>
                  <a:srgbClr val="4D4D4D"/>
                </a:solidFill>
                <a:latin typeface="Arial" charset="0"/>
                <a:cs typeface="Arial" charset="0"/>
              </a:rPr>
              <a:t>v </a:t>
            </a:r>
            <a:r>
              <a:rPr lang="ru-RU" dirty="0">
                <a:solidFill>
                  <a:srgbClr val="4D4D4D"/>
                </a:solidFill>
                <a:latin typeface="Arial" charset="0"/>
                <a:cs typeface="Arial" charset="0"/>
              </a:rPr>
              <a:t> </a:t>
            </a:r>
            <a:r>
              <a:rPr lang="fr-FR" dirty="0">
                <a:solidFill>
                  <a:srgbClr val="4D4D4D"/>
                </a:solidFill>
                <a:latin typeface="Arial" charset="0"/>
                <a:cs typeface="Arial" charset="0"/>
              </a:rPr>
              <a:t>– </a:t>
            </a:r>
            <a:r>
              <a:rPr lang="ru-RU" dirty="0">
                <a:solidFill>
                  <a:srgbClr val="4D4D4D"/>
                </a:solidFill>
                <a:latin typeface="Arial" charset="0"/>
                <a:cs typeface="Arial" charset="0"/>
              </a:rPr>
              <a:t>средняя доходность активов предприятия</a:t>
            </a:r>
            <a:endParaRPr lang="ru-RU" i="1" dirty="0">
              <a:solidFill>
                <a:srgbClr val="4D4D4D"/>
              </a:solidFill>
              <a:effectLst>
                <a:outerShdw blurRad="38100" dist="38100" dir="2700000" algn="tl">
                  <a:srgbClr val="000000"/>
                </a:outerShdw>
              </a:effectLst>
              <a:latin typeface="Arial" charset="0"/>
              <a:cs typeface="Arial" charset="0"/>
            </a:endParaRPr>
          </a:p>
        </p:txBody>
      </p:sp>
      <p:sp>
        <p:nvSpPr>
          <p:cNvPr id="2" name="Rectangle 41"/>
          <p:cNvSpPr>
            <a:spLocks noChangeArrowheads="1"/>
          </p:cNvSpPr>
          <p:nvPr/>
        </p:nvSpPr>
        <p:spPr bwMode="auto">
          <a:xfrm>
            <a:off x="647700" y="1981200"/>
            <a:ext cx="6057900" cy="838200"/>
          </a:xfrm>
          <a:prstGeom prst="rect">
            <a:avLst/>
          </a:prstGeom>
          <a:solidFill>
            <a:srgbClr val="FFFFCC"/>
          </a:solidFill>
          <a:ln w="15875">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defTabSz="762000"/>
            <a:r>
              <a:rPr lang="ru-RU" dirty="0">
                <a:solidFill>
                  <a:srgbClr val="4D4D4D"/>
                </a:solidFill>
                <a:latin typeface="Arial" pitchFamily="34" charset="0"/>
              </a:rPr>
              <a:t>   Оценка экономической эффективности </a:t>
            </a:r>
            <a:r>
              <a:rPr lang="ru-RU" b="1" dirty="0">
                <a:solidFill>
                  <a:srgbClr val="4D4D4D"/>
                </a:solidFill>
                <a:latin typeface="Arial" pitchFamily="34" charset="0"/>
              </a:rPr>
              <a:t>страхования</a:t>
            </a:r>
          </a:p>
          <a:p>
            <a:pPr defTabSz="762000"/>
            <a:r>
              <a:rPr lang="ru-RU" dirty="0">
                <a:solidFill>
                  <a:srgbClr val="4D4D4D"/>
                </a:solidFill>
                <a:latin typeface="Arial" pitchFamily="34" charset="0"/>
              </a:rPr>
              <a:t>    по стоимости чистых активов</a:t>
            </a:r>
            <a:r>
              <a:rPr lang="en-US" dirty="0">
                <a:solidFill>
                  <a:srgbClr val="4D4D4D"/>
                </a:solidFill>
                <a:latin typeface="Arial" pitchFamily="34" charset="0"/>
              </a:rPr>
              <a:t> </a:t>
            </a:r>
            <a:r>
              <a:rPr lang="ru-RU" i="1" dirty="0">
                <a:solidFill>
                  <a:srgbClr val="4D4D4D"/>
                </a:solidFill>
                <a:latin typeface="Arial" pitchFamily="34" charset="0"/>
              </a:rPr>
              <a:t>(</a:t>
            </a:r>
            <a:r>
              <a:rPr lang="en-US" i="1" dirty="0">
                <a:solidFill>
                  <a:srgbClr val="4D4D4D"/>
                </a:solidFill>
                <a:latin typeface="Arial" pitchFamily="34" charset="0"/>
              </a:rPr>
              <a:t>value organization)</a:t>
            </a:r>
            <a:endParaRPr lang="ru-RU" i="1" dirty="0">
              <a:solidFill>
                <a:srgbClr val="4D4D4D"/>
              </a:solidFill>
              <a:latin typeface="Arial" pitchFamily="34" charset="0"/>
            </a:endParaRPr>
          </a:p>
        </p:txBody>
      </p:sp>
      <p:pic>
        <p:nvPicPr>
          <p:cNvPr id="18441" name="Picture 9" descr="DB-MNL_rgb_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838200"/>
            <a:ext cx="1300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5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299049"/>
                                        </p:tgtEl>
                                        <p:attrNameLst>
                                          <p:attrName>style.visibility</p:attrName>
                                        </p:attrNameLst>
                                      </p:cBhvr>
                                      <p:to>
                                        <p:strVal val="visible"/>
                                      </p:to>
                                    </p:set>
                                    <p:animEffect transition="in" filter="plus(in)">
                                      <p:cBhvr>
                                        <p:cTn id="10" dur="2000"/>
                                        <p:tgtEl>
                                          <p:spTgt spid="299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В условиях использования средств КФ</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 </a:t>
            </a: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19</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ectangle 9"/>
              <p:cNvSpPr txBox="1">
                <a:spLocks noChangeArrowheads="1"/>
              </p:cNvSpPr>
              <p:nvPr/>
            </p:nvSpPr>
            <p:spPr bwMode="auto">
              <a:xfrm>
                <a:off x="1313468" y="3797038"/>
                <a:ext cx="7535159" cy="2375162"/>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a:lnSpc>
                    <a:spcPct val="115000"/>
                  </a:lnSpc>
                  <a:spcAft>
                    <a:spcPts val="0"/>
                  </a:spcAft>
                  <a:buNone/>
                </a:pPr>
                <a:r>
                  <a:rPr lang="ru-RU" sz="1600" dirty="0">
                    <a:solidFill>
                      <a:srgbClr val="000000"/>
                    </a:solidFill>
                    <a:latin typeface="Arial"/>
                    <a:ea typeface="Times New Roman"/>
                    <a:cs typeface="Times New Roman"/>
                  </a:rPr>
                  <a:t>где </a:t>
                </a:r>
                <a14:m>
                  <m:oMath xmlns:m="http://schemas.openxmlformats.org/officeDocument/2006/math">
                    <m:sSub>
                      <m:sSubPr>
                        <m:ctrlPr>
                          <a:rPr lang="ru-RU" sz="1600" i="1">
                            <a:solidFill>
                              <a:srgbClr val="000000"/>
                            </a:solidFill>
                            <a:effectLst/>
                            <a:latin typeface="Cambria Math"/>
                            <a:ea typeface="Times New Roman"/>
                            <a:cs typeface="Arial"/>
                          </a:rPr>
                        </m:ctrlPr>
                      </m:sSubPr>
                      <m:e>
                        <m:r>
                          <a:rPr lang="en-US" sz="1600" i="1">
                            <a:solidFill>
                              <a:srgbClr val="000000"/>
                            </a:solidFill>
                            <a:effectLst/>
                            <a:latin typeface="Cambria Math"/>
                            <a:ea typeface="Times New Roman"/>
                            <a:cs typeface="Arial"/>
                          </a:rPr>
                          <m:t>𝑈</m:t>
                        </m:r>
                      </m:e>
                      <m:sub>
                        <m:r>
                          <a:rPr lang="en-US" sz="1600" i="1">
                            <a:solidFill>
                              <a:srgbClr val="000000"/>
                            </a:solidFill>
                            <a:effectLst/>
                            <a:latin typeface="Cambria Math"/>
                            <a:ea typeface="Times New Roman"/>
                            <a:cs typeface="Arial"/>
                          </a:rPr>
                          <m:t>𝑖</m:t>
                        </m:r>
                      </m:sub>
                    </m:sSub>
                  </m:oMath>
                </a14:m>
                <a:r>
                  <a:rPr lang="ru-RU" sz="1600" i="1" dirty="0">
                    <a:solidFill>
                      <a:srgbClr val="000000"/>
                    </a:solidFill>
                    <a:effectLst/>
                    <a:latin typeface="Arial"/>
                    <a:ea typeface="Times New Roman"/>
                    <a:cs typeface="Times New Roman"/>
                  </a:rPr>
                  <a:t>– </a:t>
                </a:r>
                <a:r>
                  <a:rPr lang="ru-RU" sz="1600" dirty="0">
                    <a:solidFill>
                      <a:srgbClr val="000000"/>
                    </a:solidFill>
                    <a:effectLst/>
                    <a:latin typeface="Arial"/>
                    <a:ea typeface="Times New Roman"/>
                    <a:cs typeface="Times New Roman"/>
                  </a:rPr>
                  <a:t>размер ожидаемого ущерба вследствие недостатков </a:t>
                </a:r>
                <a:r>
                  <a:rPr lang="ru-RU" sz="1600" dirty="0" smtClean="0">
                    <a:solidFill>
                      <a:srgbClr val="000000"/>
                    </a:solidFill>
                    <a:effectLst/>
                    <a:latin typeface="Arial"/>
                    <a:ea typeface="Times New Roman"/>
                    <a:cs typeface="Times New Roman"/>
                  </a:rPr>
                  <a:t>работ;</a:t>
                </a:r>
                <a:endParaRPr lang="ru-RU" sz="1200" dirty="0">
                  <a:effectLst/>
                  <a:latin typeface="Calibri"/>
                  <a:ea typeface="Calibri"/>
                  <a:cs typeface="Times New Roman"/>
                </a:endParaRPr>
              </a:p>
              <a:p>
                <a:pPr indent="0" algn="just">
                  <a:lnSpc>
                    <a:spcPct val="115000"/>
                  </a:lnSpc>
                  <a:spcAft>
                    <a:spcPts val="0"/>
                  </a:spcAft>
                  <a:buNone/>
                </a:pPr>
                <a14:m>
                  <m:oMath xmlns:m="http://schemas.openxmlformats.org/officeDocument/2006/math">
                    <m:sSub>
                      <m:sSubPr>
                        <m:ctrlPr>
                          <a:rPr lang="ru-RU" sz="1600" i="1" smtClean="0">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𝑉</m:t>
                        </m:r>
                      </m:e>
                      <m:sub>
                        <m:r>
                          <a:rPr lang="fr-FR" sz="1600" i="1">
                            <a:solidFill>
                              <a:srgbClr val="000000"/>
                            </a:solidFill>
                            <a:effectLst/>
                            <a:latin typeface="Cambria Math"/>
                            <a:ea typeface="Times New Roman"/>
                            <a:cs typeface="Arial"/>
                          </a:rPr>
                          <m:t>𝑘</m:t>
                        </m:r>
                        <m:r>
                          <a:rPr lang="ru-RU"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𝑖</m:t>
                        </m:r>
                      </m:sub>
                    </m:sSub>
                  </m:oMath>
                </a14:m>
                <a:r>
                  <a:rPr lang="ru-RU" sz="1600" i="1" dirty="0" smtClean="0">
                    <a:solidFill>
                      <a:srgbClr val="000000"/>
                    </a:solidFill>
                    <a:effectLst/>
                    <a:latin typeface="Arial"/>
                    <a:ea typeface="Times New Roman"/>
                    <a:cs typeface="Times New Roman"/>
                  </a:rPr>
                  <a:t>– </a:t>
                </a:r>
                <a:r>
                  <a:rPr lang="ru-RU" sz="1600" dirty="0">
                    <a:solidFill>
                      <a:srgbClr val="000000"/>
                    </a:solidFill>
                    <a:effectLst/>
                    <a:latin typeface="Arial"/>
                    <a:ea typeface="Times New Roman"/>
                    <a:cs typeface="Times New Roman"/>
                  </a:rPr>
                  <a:t>размер взносов в компенсационный фонд </a:t>
                </a:r>
                <a:r>
                  <a:rPr lang="ru-RU" sz="1600" dirty="0" smtClean="0">
                    <a:solidFill>
                      <a:srgbClr val="000000"/>
                    </a:solidFill>
                    <a:effectLst/>
                    <a:latin typeface="Arial"/>
                    <a:ea typeface="Times New Roman"/>
                    <a:cs typeface="Times New Roman"/>
                  </a:rPr>
                  <a:t>СРО; </a:t>
                </a:r>
                <a:endParaRPr lang="ru-RU" sz="1200" dirty="0">
                  <a:effectLst/>
                  <a:latin typeface="Calibri"/>
                  <a:ea typeface="Calibri"/>
                  <a:cs typeface="Times New Roman"/>
                </a:endParaRPr>
              </a:p>
              <a:p>
                <a:pPr indent="0" algn="just">
                  <a:lnSpc>
                    <a:spcPct val="115000"/>
                  </a:lnSpc>
                  <a:spcAft>
                    <a:spcPts val="0"/>
                  </a:spcAft>
                  <a:buNone/>
                </a:pPr>
                <a14:m>
                  <m:oMath xmlns:m="http://schemas.openxmlformats.org/officeDocument/2006/math">
                    <m:sSub>
                      <m:sSubPr>
                        <m:ctrlPr>
                          <a:rPr lang="ru-RU" sz="1600" i="1">
                            <a:solidFill>
                              <a:srgbClr val="000000"/>
                            </a:solidFill>
                            <a:effectLst/>
                            <a:latin typeface="Cambria Math"/>
                            <a:ea typeface="Times New Roman"/>
                            <a:cs typeface="Arial"/>
                          </a:rPr>
                        </m:ctrlPr>
                      </m:sSubPr>
                      <m:e>
                        <m:r>
                          <a:rPr lang="ru-RU" sz="1600" i="1">
                            <a:solidFill>
                              <a:srgbClr val="000000"/>
                            </a:solidFill>
                            <a:effectLst/>
                            <a:latin typeface="Cambria Math"/>
                            <a:ea typeface="Times New Roman"/>
                            <a:cs typeface="Arial"/>
                          </a:rPr>
                          <m:t>𝑉</m:t>
                        </m:r>
                      </m:e>
                      <m:sub>
                        <m:r>
                          <a:rPr lang="ru-RU" sz="1600" i="1">
                            <a:solidFill>
                              <a:srgbClr val="000000"/>
                            </a:solidFill>
                            <a:effectLst/>
                            <a:latin typeface="Cambria Math"/>
                            <a:ea typeface="Times New Roman"/>
                            <a:cs typeface="Arial"/>
                          </a:rPr>
                          <m:t>𝑣</m:t>
                        </m:r>
                        <m:r>
                          <a:rPr lang="ru-RU" sz="1600" i="1">
                            <a:solidFill>
                              <a:srgbClr val="000000"/>
                            </a:solidFill>
                            <a:effectLst/>
                            <a:latin typeface="Cambria Math"/>
                            <a:ea typeface="Times New Roman"/>
                            <a:cs typeface="Arial"/>
                          </a:rPr>
                          <m:t>,</m:t>
                        </m:r>
                        <m:r>
                          <a:rPr lang="ru-RU" sz="1600" i="1">
                            <a:solidFill>
                              <a:srgbClr val="000000"/>
                            </a:solidFill>
                            <a:effectLst/>
                            <a:latin typeface="Cambria Math"/>
                            <a:ea typeface="Times New Roman"/>
                            <a:cs typeface="Arial"/>
                          </a:rPr>
                          <m:t>𝑖</m:t>
                        </m:r>
                      </m:sub>
                    </m:sSub>
                    <m:r>
                      <a:rPr lang="ru-RU" sz="1600" i="1">
                        <a:solidFill>
                          <a:srgbClr val="000000"/>
                        </a:solidFill>
                        <a:effectLst/>
                        <a:latin typeface="Cambria Math"/>
                        <a:ea typeface="Times New Roman"/>
                        <a:cs typeface="Arial"/>
                      </a:rPr>
                      <m:t>, </m:t>
                    </m:r>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 </m:t>
                        </m:r>
                        <m:r>
                          <a:rPr lang="fr-FR" sz="1600" i="1">
                            <a:solidFill>
                              <a:srgbClr val="000000"/>
                            </a:solidFill>
                            <a:effectLst/>
                            <a:latin typeface="Cambria Math"/>
                            <a:ea typeface="Times New Roman"/>
                            <a:cs typeface="Arial"/>
                          </a:rPr>
                          <m:t>𝑉</m:t>
                        </m:r>
                      </m:e>
                      <m:sub>
                        <m:r>
                          <a:rPr lang="fr-FR" sz="1600" i="1">
                            <a:solidFill>
                              <a:srgbClr val="000000"/>
                            </a:solidFill>
                            <a:effectLst/>
                            <a:latin typeface="Cambria Math"/>
                            <a:ea typeface="Times New Roman"/>
                            <a:cs typeface="Arial"/>
                          </a:rPr>
                          <m:t>с</m:t>
                        </m:r>
                        <m:r>
                          <a:rPr lang="ru-RU"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𝑖</m:t>
                        </m:r>
                      </m:sub>
                    </m:sSub>
                  </m:oMath>
                </a14:m>
                <a:r>
                  <a:rPr lang="ru-RU" sz="1600" i="1" dirty="0">
                    <a:solidFill>
                      <a:srgbClr val="000000"/>
                    </a:solidFill>
                    <a:effectLst/>
                    <a:latin typeface="Arial"/>
                    <a:ea typeface="Times New Roman"/>
                    <a:cs typeface="Times New Roman"/>
                  </a:rPr>
                  <a:t>– </a:t>
                </a:r>
                <a:r>
                  <a:rPr lang="ru-RU" sz="1600" dirty="0">
                    <a:solidFill>
                      <a:srgbClr val="000000"/>
                    </a:solidFill>
                    <a:effectLst/>
                    <a:latin typeface="Arial"/>
                    <a:ea typeface="Times New Roman"/>
                    <a:cs typeface="Times New Roman"/>
                  </a:rPr>
                  <a:t>размер вступительных и регулярных членских взносов СРО, уплачиваемых </a:t>
                </a:r>
                <a:r>
                  <a:rPr lang="ru-RU" sz="1600" dirty="0" smtClean="0">
                    <a:solidFill>
                      <a:srgbClr val="000000"/>
                    </a:solidFill>
                    <a:effectLst/>
                    <a:latin typeface="Arial"/>
                    <a:ea typeface="Times New Roman"/>
                    <a:cs typeface="Times New Roman"/>
                  </a:rPr>
                  <a:t>;</a:t>
                </a:r>
                <a:endParaRPr lang="ru-RU" sz="1200" dirty="0">
                  <a:effectLst/>
                  <a:latin typeface="Calibri"/>
                  <a:ea typeface="Calibri"/>
                  <a:cs typeface="Times New Roman"/>
                </a:endParaRPr>
              </a:p>
              <a:p>
                <a:pPr indent="0" algn="just">
                  <a:lnSpc>
                    <a:spcPct val="115000"/>
                  </a:lnSpc>
                  <a:spcAft>
                    <a:spcPts val="0"/>
                  </a:spcAft>
                  <a:buNone/>
                </a:pPr>
                <a14:m>
                  <m:oMath xmlns:m="http://schemas.openxmlformats.org/officeDocument/2006/math">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𝐹</m:t>
                        </m:r>
                      </m:e>
                      <m:sub>
                        <m:r>
                          <a:rPr lang="fr-FR" sz="1600" i="1">
                            <a:solidFill>
                              <a:srgbClr val="000000"/>
                            </a:solidFill>
                            <a:effectLst/>
                            <a:latin typeface="Cambria Math"/>
                            <a:ea typeface="Times New Roman"/>
                            <a:cs typeface="Arial"/>
                          </a:rPr>
                          <m:t>𝑘</m:t>
                        </m:r>
                        <m:r>
                          <a:rPr lang="ru-RU"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𝑖</m:t>
                        </m:r>
                      </m:sub>
                    </m:sSub>
                  </m:oMath>
                </a14:m>
                <a:r>
                  <a:rPr lang="ru-RU" sz="1600" i="1" dirty="0">
                    <a:solidFill>
                      <a:srgbClr val="000000"/>
                    </a:solidFill>
                    <a:effectLst/>
                    <a:latin typeface="Arial"/>
                    <a:ea typeface="Times New Roman"/>
                    <a:cs typeface="Times New Roman"/>
                  </a:rPr>
                  <a:t>– </a:t>
                </a:r>
                <a:r>
                  <a:rPr lang="ru-RU" sz="1600" dirty="0">
                    <a:solidFill>
                      <a:srgbClr val="000000"/>
                    </a:solidFill>
                    <a:effectLst/>
                    <a:latin typeface="Arial"/>
                    <a:ea typeface="Times New Roman"/>
                    <a:cs typeface="Times New Roman"/>
                  </a:rPr>
                  <a:t>размер выплат из средств компенсационного фонда СРО на возмещение ущерба вследствие недостатков </a:t>
                </a:r>
                <a:r>
                  <a:rPr lang="ru-RU" sz="1600" dirty="0" smtClean="0">
                    <a:solidFill>
                      <a:srgbClr val="000000"/>
                    </a:solidFill>
                    <a:effectLst/>
                    <a:latin typeface="Arial"/>
                    <a:ea typeface="Times New Roman"/>
                    <a:cs typeface="Times New Roman"/>
                  </a:rPr>
                  <a:t>работ; </a:t>
                </a:r>
                <a:endParaRPr lang="ru-RU" sz="1200" dirty="0">
                  <a:effectLst/>
                  <a:latin typeface="Calibri"/>
                  <a:ea typeface="Calibri"/>
                  <a:cs typeface="Times New Roman"/>
                </a:endParaRPr>
              </a:p>
              <a:p>
                <a14:m>
                  <m:oMath xmlns:m="http://schemas.openxmlformats.org/officeDocument/2006/math">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𝑑</m:t>
                        </m:r>
                      </m:e>
                      <m:sub>
                        <m:r>
                          <a:rPr lang="fr-FR" sz="1600" i="1">
                            <a:solidFill>
                              <a:srgbClr val="000000"/>
                            </a:solidFill>
                            <a:effectLst/>
                            <a:latin typeface="Cambria Math"/>
                            <a:ea typeface="Times New Roman"/>
                            <a:cs typeface="Arial"/>
                          </a:rPr>
                          <m:t>𝑘</m:t>
                        </m:r>
                      </m:sub>
                    </m:sSub>
                  </m:oMath>
                </a14:m>
                <a:r>
                  <a:rPr lang="ru-RU" sz="1600" i="1" dirty="0">
                    <a:solidFill>
                      <a:srgbClr val="000000"/>
                    </a:solidFill>
                    <a:effectLst/>
                    <a:latin typeface="Arial"/>
                    <a:ea typeface="Times New Roman"/>
                  </a:rPr>
                  <a:t>– </a:t>
                </a:r>
                <a:r>
                  <a:rPr lang="ru-RU" sz="1600" dirty="0">
                    <a:solidFill>
                      <a:srgbClr val="000000"/>
                    </a:solidFill>
                    <a:effectLst/>
                    <a:latin typeface="Arial"/>
                    <a:ea typeface="Times New Roman"/>
                  </a:rPr>
                  <a:t>средняя доходность активов компенсационного фонда СРО</a:t>
                </a:r>
                <a:endParaRPr lang="ru-RU" sz="1200" dirty="0">
                  <a:effectLst/>
                  <a:latin typeface="Calibri"/>
                  <a:ea typeface="Calibri"/>
                  <a:cs typeface="Times New Roman"/>
                </a:endParaRPr>
              </a:p>
            </p:txBody>
          </p:sp>
        </mc:Choice>
        <mc:Fallback xmlns="">
          <p:sp>
            <p:nvSpPr>
              <p:cNvPr id="10" name="Rectangle 9"/>
              <p:cNvSpPr txBox="1">
                <a:spLocks noRot="1" noChangeAspect="1" noMove="1" noResize="1" noEditPoints="1" noAdjustHandles="1" noChangeArrowheads="1" noChangeShapeType="1" noTextEdit="1"/>
              </p:cNvSpPr>
              <p:nvPr/>
            </p:nvSpPr>
            <p:spPr bwMode="auto">
              <a:xfrm>
                <a:off x="1313468" y="3797038"/>
                <a:ext cx="7535159" cy="2375162"/>
              </a:xfrm>
              <a:prstGeom prst="rect">
                <a:avLst/>
              </a:prstGeom>
              <a:blipFill rotWithShape="1">
                <a:blip r:embed="rId4"/>
                <a:stretch>
                  <a:fillRect l="-404" r="-40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Rectangle 9"/>
              <p:cNvSpPr txBox="1">
                <a:spLocks noChangeArrowheads="1"/>
              </p:cNvSpPr>
              <p:nvPr/>
            </p:nvSpPr>
            <p:spPr bwMode="auto">
              <a:xfrm>
                <a:off x="533400" y="1752600"/>
                <a:ext cx="8305800" cy="19812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a:lnSpc>
                    <a:spcPct val="115000"/>
                  </a:lnSpc>
                  <a:spcAft>
                    <a:spcPts val="0"/>
                  </a:spcAft>
                  <a:buNone/>
                </a:pPr>
                <a14:m>
                  <m:oMathPara xmlns:m="http://schemas.openxmlformats.org/officeDocument/2006/math">
                    <m:oMathParaPr>
                      <m:jc m:val="centerGroup"/>
                    </m:oMathParaPr>
                    <m:oMath xmlns:m="http://schemas.openxmlformats.org/officeDocument/2006/math">
                      <m:sSub>
                        <m:sSubPr>
                          <m:ctrlPr>
                            <a:rPr lang="ru-RU" sz="2000" i="1">
                              <a:solidFill>
                                <a:srgbClr val="000000"/>
                              </a:solidFill>
                              <a:latin typeface="Cambria Math"/>
                              <a:ea typeface="Times New Roman"/>
                              <a:cs typeface="Arial"/>
                            </a:rPr>
                          </m:ctrlPr>
                        </m:sSubPr>
                        <m:e>
                          <m:r>
                            <a:rPr lang="fr-FR" sz="2000" i="1">
                              <a:solidFill>
                                <a:srgbClr val="000000"/>
                              </a:solidFill>
                              <a:effectLst/>
                              <a:latin typeface="Cambria Math"/>
                              <a:ea typeface="Times New Roman"/>
                              <a:cs typeface="Arial"/>
                            </a:rPr>
                            <m:t>𝐶</m:t>
                          </m:r>
                        </m:e>
                        <m:sub>
                          <m:r>
                            <a:rPr lang="fr-FR" sz="2000" i="1">
                              <a:solidFill>
                                <a:srgbClr val="000000"/>
                              </a:solidFill>
                              <a:effectLst/>
                              <a:latin typeface="Cambria Math"/>
                              <a:ea typeface="Times New Roman"/>
                              <a:cs typeface="Arial"/>
                            </a:rPr>
                            <m:t>𝑘</m:t>
                          </m:r>
                        </m:sub>
                      </m:sSub>
                      <m:r>
                        <a:rPr lang="fr-FR"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fr-FR" sz="2000" i="1">
                              <a:solidFill>
                                <a:srgbClr val="000000"/>
                              </a:solidFill>
                              <a:effectLst/>
                              <a:latin typeface="Cambria Math"/>
                              <a:ea typeface="Times New Roman"/>
                              <a:cs typeface="Arial"/>
                            </a:rPr>
                            <m:t>𝐶</m:t>
                          </m:r>
                        </m:e>
                        <m:sub>
                          <m:r>
                            <a:rPr lang="fr-FR" sz="2000" i="1">
                              <a:solidFill>
                                <a:srgbClr val="000000"/>
                              </a:solidFill>
                              <a:effectLst/>
                              <a:latin typeface="Cambria Math"/>
                              <a:ea typeface="Times New Roman"/>
                              <a:cs typeface="Arial"/>
                            </a:rPr>
                            <m:t>𝑜</m:t>
                          </m:r>
                        </m:sub>
                      </m:sSub>
                      <m:r>
                        <a:rPr lang="fr-FR" sz="2000" i="1">
                          <a:solidFill>
                            <a:srgbClr val="000000"/>
                          </a:solidFill>
                          <a:effectLst/>
                          <a:latin typeface="Cambria Math"/>
                          <a:ea typeface="Times New Roman"/>
                          <a:cs typeface="Arial"/>
                        </a:rPr>
                        <m:t>−</m:t>
                      </m:r>
                      <m:nary>
                        <m:naryPr>
                          <m:chr m:val="∑"/>
                          <m:limLoc m:val="undOvr"/>
                          <m:ctrlPr>
                            <a:rPr lang="ru-RU" sz="2000" i="1">
                              <a:solidFill>
                                <a:srgbClr val="000000"/>
                              </a:solidFill>
                              <a:effectLst/>
                              <a:latin typeface="Cambria Math"/>
                              <a:ea typeface="Times New Roman"/>
                              <a:cs typeface="Arial"/>
                            </a:rPr>
                          </m:ctrlPr>
                        </m:naryPr>
                        <m:sub>
                          <m:r>
                            <a:rPr lang="ru-RU" sz="2000" i="1">
                              <a:solidFill>
                                <a:srgbClr val="000000"/>
                              </a:solidFill>
                              <a:effectLst/>
                              <a:latin typeface="Cambria Math"/>
                              <a:ea typeface="Times New Roman"/>
                              <a:cs typeface="Arial"/>
                            </a:rPr>
                            <m:t>𝑖</m:t>
                          </m:r>
                          <m:r>
                            <a:rPr lang="ru-RU" sz="2000" i="1">
                              <a:solidFill>
                                <a:srgbClr val="000000"/>
                              </a:solidFill>
                              <a:effectLst/>
                              <a:latin typeface="Cambria Math"/>
                              <a:ea typeface="Times New Roman"/>
                              <a:cs typeface="Arial"/>
                            </a:rPr>
                            <m:t>=1</m:t>
                          </m:r>
                        </m:sub>
                        <m:sup>
                          <m:r>
                            <a:rPr lang="ru-RU" sz="2000" i="1">
                              <a:solidFill>
                                <a:srgbClr val="000000"/>
                              </a:solidFill>
                              <a:effectLst/>
                              <a:latin typeface="Cambria Math"/>
                              <a:ea typeface="Times New Roman"/>
                              <a:cs typeface="Arial"/>
                            </a:rPr>
                            <m:t>𝑡</m:t>
                          </m:r>
                        </m:sup>
                        <m:e>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𝛼</m:t>
                              </m:r>
                            </m:e>
                            <m:sub>
                              <m:r>
                                <a:rPr lang="ru-RU" sz="2000" i="1">
                                  <a:solidFill>
                                    <a:srgbClr val="000000"/>
                                  </a:solidFill>
                                  <a:effectLst/>
                                  <a:latin typeface="Cambria Math"/>
                                  <a:ea typeface="Times New Roman"/>
                                  <a:cs typeface="Arial"/>
                                </a:rPr>
                                <m:t>𝑖</m:t>
                              </m:r>
                            </m:sub>
                          </m:sSub>
                        </m:e>
                      </m:nary>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𝜀</m:t>
                          </m:r>
                        </m:e>
                        <m:sub>
                          <m:r>
                            <a:rPr lang="ru-RU" sz="2000" i="1">
                              <a:solidFill>
                                <a:srgbClr val="000000"/>
                              </a:solidFill>
                              <a:effectLst/>
                              <a:latin typeface="Cambria Math"/>
                              <a:ea typeface="Times New Roman"/>
                              <a:cs typeface="Arial"/>
                            </a:rPr>
                            <m:t>𝑖</m:t>
                          </m:r>
                        </m:sub>
                      </m:sSub>
                      <m:r>
                        <a:rPr lang="ru-RU" sz="2000" i="1">
                          <a:solidFill>
                            <a:srgbClr val="000000"/>
                          </a:solidFill>
                          <a:effectLst/>
                          <a:latin typeface="Cambria Math"/>
                          <a:ea typeface="Times New Roman"/>
                          <a:cs typeface="Arial"/>
                        </a:rPr>
                        <m:t> </m:t>
                      </m:r>
                      <m:d>
                        <m:dPr>
                          <m:ctrlPr>
                            <a:rPr lang="ru-RU" sz="2000" i="1">
                              <a:solidFill>
                                <a:srgbClr val="000000"/>
                              </a:solidFill>
                              <a:effectLst/>
                              <a:latin typeface="Cambria Math"/>
                              <a:ea typeface="Times New Roman"/>
                              <a:cs typeface="Arial"/>
                            </a:rPr>
                          </m:ctrlPr>
                        </m:dPr>
                        <m:e>
                          <m:sSub>
                            <m:sSubPr>
                              <m:ctrlPr>
                                <a:rPr lang="ru-RU" sz="2000" i="1">
                                  <a:solidFill>
                                    <a:srgbClr val="000000"/>
                                  </a:solidFill>
                                  <a:effectLst/>
                                  <a:latin typeface="Cambria Math"/>
                                  <a:ea typeface="Times New Roman"/>
                                  <a:cs typeface="Arial"/>
                                </a:rPr>
                              </m:ctrlPr>
                            </m:sSubPr>
                            <m:e>
                              <m:r>
                                <a:rPr lang="en-US" sz="2000" i="1">
                                  <a:solidFill>
                                    <a:srgbClr val="000000"/>
                                  </a:solidFill>
                                  <a:effectLst/>
                                  <a:latin typeface="Cambria Math"/>
                                  <a:ea typeface="Times New Roman"/>
                                  <a:cs typeface="Arial"/>
                                </a:rPr>
                                <m:t>𝑈</m:t>
                              </m:r>
                            </m:e>
                            <m:sub>
                              <m:r>
                                <a:rPr lang="en-US" sz="2000" i="1">
                                  <a:solidFill>
                                    <a:srgbClr val="000000"/>
                                  </a:solidFill>
                                  <a:effectLst/>
                                  <a:latin typeface="Cambria Math"/>
                                  <a:ea typeface="Times New Roman"/>
                                  <a:cs typeface="Arial"/>
                                </a:rPr>
                                <m:t>𝑖</m:t>
                              </m:r>
                            </m:sub>
                          </m:sSub>
                          <m:r>
                            <a:rPr lang="ru-RU"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𝑉</m:t>
                              </m:r>
                            </m:e>
                            <m:sub>
                              <m:r>
                                <a:rPr lang="ru-RU" sz="2000" i="1">
                                  <a:solidFill>
                                    <a:srgbClr val="000000"/>
                                  </a:solidFill>
                                  <a:effectLst/>
                                  <a:latin typeface="Cambria Math"/>
                                  <a:ea typeface="Times New Roman"/>
                                  <a:cs typeface="Arial"/>
                                </a:rPr>
                                <m:t>𝑘</m:t>
                              </m:r>
                              <m:r>
                                <a:rPr lang="ru-RU" sz="2000" i="1">
                                  <a:solidFill>
                                    <a:srgbClr val="000000"/>
                                  </a:solidFill>
                                  <a:effectLst/>
                                  <a:latin typeface="Cambria Math"/>
                                  <a:ea typeface="Times New Roman"/>
                                  <a:cs typeface="Arial"/>
                                </a:rPr>
                                <m:t>,</m:t>
                              </m:r>
                              <m:r>
                                <a:rPr lang="ru-RU" sz="2000" i="1">
                                  <a:solidFill>
                                    <a:srgbClr val="000000"/>
                                  </a:solidFill>
                                  <a:effectLst/>
                                  <a:latin typeface="Cambria Math"/>
                                  <a:ea typeface="Times New Roman"/>
                                  <a:cs typeface="Arial"/>
                                </a:rPr>
                                <m:t>𝑖</m:t>
                              </m:r>
                            </m:sub>
                          </m:sSub>
                          <m:r>
                            <a:rPr lang="ru-RU"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𝑉</m:t>
                              </m:r>
                            </m:e>
                            <m:sub>
                              <m:r>
                                <a:rPr lang="ru-RU" sz="2000" i="1">
                                  <a:solidFill>
                                    <a:srgbClr val="000000"/>
                                  </a:solidFill>
                                  <a:effectLst/>
                                  <a:latin typeface="Cambria Math"/>
                                  <a:ea typeface="Times New Roman"/>
                                  <a:cs typeface="Arial"/>
                                </a:rPr>
                                <m:t>𝑣</m:t>
                              </m:r>
                              <m:r>
                                <a:rPr lang="ru-RU" sz="2000" i="1">
                                  <a:solidFill>
                                    <a:srgbClr val="000000"/>
                                  </a:solidFill>
                                  <a:effectLst/>
                                  <a:latin typeface="Cambria Math"/>
                                  <a:ea typeface="Times New Roman"/>
                                  <a:cs typeface="Arial"/>
                                </a:rPr>
                                <m:t>,</m:t>
                              </m:r>
                              <m:r>
                                <a:rPr lang="ru-RU" sz="2000" i="1">
                                  <a:solidFill>
                                    <a:srgbClr val="000000"/>
                                  </a:solidFill>
                                  <a:effectLst/>
                                  <a:latin typeface="Cambria Math"/>
                                  <a:ea typeface="Times New Roman"/>
                                  <a:cs typeface="Arial"/>
                                </a:rPr>
                                <m:t>𝑖</m:t>
                              </m:r>
                            </m:sub>
                          </m:sSub>
                          <m:r>
                            <a:rPr lang="ru-RU"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𝑉</m:t>
                              </m:r>
                            </m:e>
                            <m:sub>
                              <m:r>
                                <a:rPr lang="ru-RU" sz="2000" i="1">
                                  <a:solidFill>
                                    <a:srgbClr val="000000"/>
                                  </a:solidFill>
                                  <a:effectLst/>
                                  <a:latin typeface="Cambria Math"/>
                                  <a:ea typeface="Times New Roman"/>
                                  <a:cs typeface="Arial"/>
                                </a:rPr>
                                <m:t>𝑐</m:t>
                              </m:r>
                              <m:r>
                                <a:rPr lang="ru-RU" sz="2000" i="1">
                                  <a:solidFill>
                                    <a:srgbClr val="000000"/>
                                  </a:solidFill>
                                  <a:effectLst/>
                                  <a:latin typeface="Cambria Math"/>
                                  <a:ea typeface="Times New Roman"/>
                                  <a:cs typeface="Arial"/>
                                </a:rPr>
                                <m:t>,</m:t>
                              </m:r>
                              <m:r>
                                <a:rPr lang="ru-RU" sz="2000" i="1">
                                  <a:solidFill>
                                    <a:srgbClr val="000000"/>
                                  </a:solidFill>
                                  <a:effectLst/>
                                  <a:latin typeface="Cambria Math"/>
                                  <a:ea typeface="Times New Roman"/>
                                  <a:cs typeface="Arial"/>
                                </a:rPr>
                                <m:t>𝑖</m:t>
                              </m:r>
                            </m:sub>
                          </m:sSub>
                          <m:r>
                            <a:rPr lang="ru-RU"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𝐹</m:t>
                              </m:r>
                            </m:e>
                            <m:sub>
                              <m:r>
                                <a:rPr lang="ru-RU" sz="2000" i="1">
                                  <a:solidFill>
                                    <a:srgbClr val="000000"/>
                                  </a:solidFill>
                                  <a:effectLst/>
                                  <a:latin typeface="Cambria Math"/>
                                  <a:ea typeface="Times New Roman"/>
                                  <a:cs typeface="Arial"/>
                                </a:rPr>
                                <m:t>𝑘</m:t>
                              </m:r>
                              <m:r>
                                <a:rPr lang="en-US" sz="2000" i="1">
                                  <a:solidFill>
                                    <a:srgbClr val="000000"/>
                                  </a:solidFill>
                                  <a:effectLst/>
                                  <a:latin typeface="Cambria Math"/>
                                  <a:ea typeface="Times New Roman"/>
                                  <a:cs typeface="Arial"/>
                                </a:rPr>
                                <m:t>,</m:t>
                              </m:r>
                              <m:r>
                                <a:rPr lang="en-US" sz="2000" i="1">
                                  <a:solidFill>
                                    <a:srgbClr val="000000"/>
                                  </a:solidFill>
                                  <a:effectLst/>
                                  <a:latin typeface="Cambria Math"/>
                                  <a:ea typeface="Times New Roman"/>
                                  <a:cs typeface="Arial"/>
                                </a:rPr>
                                <m:t>𝑖</m:t>
                              </m:r>
                            </m:sub>
                          </m:sSub>
                        </m:e>
                      </m:d>
                      <m:r>
                        <a:rPr lang="ru-RU" sz="2000" i="1">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en-US" sz="2000" i="1">
                              <a:solidFill>
                                <a:srgbClr val="000000"/>
                              </a:solidFill>
                              <a:effectLst/>
                              <a:latin typeface="Cambria Math"/>
                              <a:ea typeface="Times New Roman"/>
                              <a:cs typeface="Arial"/>
                            </a:rPr>
                            <m:t>𝑑</m:t>
                          </m:r>
                        </m:e>
                        <m:sub>
                          <m:r>
                            <a:rPr lang="en-US" sz="2000" i="1">
                              <a:solidFill>
                                <a:srgbClr val="000000"/>
                              </a:solidFill>
                              <a:effectLst/>
                              <a:latin typeface="Cambria Math"/>
                              <a:ea typeface="Times New Roman"/>
                              <a:cs typeface="Arial"/>
                            </a:rPr>
                            <m:t>𝑎</m:t>
                          </m:r>
                        </m:sub>
                      </m:sSub>
                      <m:nary>
                        <m:naryPr>
                          <m:chr m:val="∑"/>
                          <m:limLoc m:val="undOvr"/>
                          <m:ctrlPr>
                            <a:rPr lang="ru-RU" sz="2000" i="1">
                              <a:solidFill>
                                <a:srgbClr val="000000"/>
                              </a:solidFill>
                              <a:effectLst/>
                              <a:latin typeface="Cambria Math"/>
                              <a:ea typeface="Times New Roman"/>
                              <a:cs typeface="Arial"/>
                            </a:rPr>
                          </m:ctrlPr>
                        </m:naryPr>
                        <m:sub>
                          <m:r>
                            <a:rPr lang="ru-RU" sz="2000" i="1">
                              <a:solidFill>
                                <a:srgbClr val="000000"/>
                              </a:solidFill>
                              <a:effectLst/>
                              <a:latin typeface="Cambria Math"/>
                              <a:ea typeface="Times New Roman"/>
                              <a:cs typeface="Arial"/>
                            </a:rPr>
                            <m:t>𝑖</m:t>
                          </m:r>
                          <m:r>
                            <a:rPr lang="ru-RU" sz="2000" i="1">
                              <a:solidFill>
                                <a:srgbClr val="000000"/>
                              </a:solidFill>
                              <a:effectLst/>
                              <a:latin typeface="Cambria Math"/>
                              <a:ea typeface="Times New Roman"/>
                              <a:cs typeface="Arial"/>
                            </a:rPr>
                            <m:t>=1</m:t>
                          </m:r>
                        </m:sub>
                        <m:sup>
                          <m:r>
                            <a:rPr lang="ru-RU" sz="2000" i="1">
                              <a:solidFill>
                                <a:srgbClr val="000000"/>
                              </a:solidFill>
                              <a:effectLst/>
                              <a:latin typeface="Cambria Math"/>
                              <a:ea typeface="Times New Roman"/>
                              <a:cs typeface="Arial"/>
                            </a:rPr>
                            <m:t>𝑡</m:t>
                          </m:r>
                        </m:sup>
                        <m:e>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𝛼</m:t>
                              </m:r>
                            </m:e>
                            <m:sub>
                              <m:r>
                                <a:rPr lang="ru-RU" sz="2000" i="1">
                                  <a:solidFill>
                                    <a:srgbClr val="000000"/>
                                  </a:solidFill>
                                  <a:effectLst/>
                                  <a:latin typeface="Cambria Math"/>
                                  <a:ea typeface="Times New Roman"/>
                                  <a:cs typeface="Arial"/>
                                </a:rPr>
                                <m:t>𝑖</m:t>
                              </m:r>
                            </m:sub>
                          </m:sSub>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𝜀</m:t>
                              </m:r>
                            </m:e>
                            <m:sub>
                              <m:r>
                                <a:rPr lang="ru-RU" sz="2000" i="1">
                                  <a:solidFill>
                                    <a:srgbClr val="000000"/>
                                  </a:solidFill>
                                  <a:effectLst/>
                                  <a:latin typeface="Cambria Math"/>
                                  <a:ea typeface="Times New Roman"/>
                                  <a:cs typeface="Arial"/>
                                </a:rPr>
                                <m:t>𝑖</m:t>
                              </m:r>
                            </m:sub>
                          </m:sSub>
                          <m:d>
                            <m:dPr>
                              <m:ctrlPr>
                                <a:rPr lang="ru-RU" sz="2000" i="1">
                                  <a:solidFill>
                                    <a:srgbClr val="000000"/>
                                  </a:solidFill>
                                  <a:effectLst/>
                                  <a:latin typeface="Cambria Math"/>
                                  <a:ea typeface="Times New Roman"/>
                                  <a:cs typeface="Arial"/>
                                </a:rPr>
                              </m:ctrlPr>
                            </m:dPr>
                            <m:e>
                              <m:sSub>
                                <m:sSubPr>
                                  <m:ctrlPr>
                                    <a:rPr lang="ru-RU" sz="2000" i="1">
                                      <a:solidFill>
                                        <a:srgbClr val="000000"/>
                                      </a:solidFill>
                                      <a:effectLst/>
                                      <a:latin typeface="Cambria Math"/>
                                      <a:ea typeface="Times New Roman"/>
                                      <a:cs typeface="Arial"/>
                                    </a:rPr>
                                  </m:ctrlPr>
                                </m:sSubPr>
                                <m:e>
                                  <m:r>
                                    <a:rPr lang="fr-FR" sz="2000" i="1">
                                      <a:solidFill>
                                        <a:srgbClr val="000000"/>
                                      </a:solidFill>
                                      <a:effectLst/>
                                      <a:latin typeface="Cambria Math"/>
                                      <a:ea typeface="Times New Roman"/>
                                      <a:cs typeface="Arial"/>
                                    </a:rPr>
                                    <m:t>𝐶</m:t>
                                  </m:r>
                                </m:e>
                                <m:sub>
                                  <m:r>
                                    <a:rPr lang="fr-FR" sz="2000" i="1">
                                      <a:solidFill>
                                        <a:srgbClr val="000000"/>
                                      </a:solidFill>
                                      <a:effectLst/>
                                      <a:latin typeface="Cambria Math"/>
                                      <a:ea typeface="Times New Roman"/>
                                      <a:cs typeface="Arial"/>
                                    </a:rPr>
                                    <m:t>𝑜</m:t>
                                  </m:r>
                                </m:sub>
                              </m:sSub>
                              <m:r>
                                <a:rPr lang="ru-RU" sz="2000" i="1" baseline="-25000">
                                  <a:solidFill>
                                    <a:srgbClr val="000000"/>
                                  </a:solidFill>
                                  <a:effectLst/>
                                  <a:latin typeface="Cambria Math"/>
                                  <a:ea typeface="Times New Roman"/>
                                  <a:cs typeface="Arial"/>
                                </a:rPr>
                                <m:t>−</m:t>
                              </m:r>
                              <m:sSub>
                                <m:sSubPr>
                                  <m:ctrlPr>
                                    <a:rPr lang="ru-RU" sz="2000" i="1" baseline="-25000">
                                      <a:solidFill>
                                        <a:srgbClr val="000000"/>
                                      </a:solidFill>
                                      <a:effectLst/>
                                      <a:latin typeface="Cambria Math"/>
                                      <a:ea typeface="Times New Roman"/>
                                      <a:cs typeface="Arial"/>
                                    </a:rPr>
                                  </m:ctrlPr>
                                </m:sSubPr>
                                <m:e>
                                  <m:r>
                                    <a:rPr lang="en-US" sz="2000" i="1" baseline="-25000">
                                      <a:solidFill>
                                        <a:srgbClr val="000000"/>
                                      </a:solidFill>
                                      <a:effectLst/>
                                      <a:latin typeface="Cambria Math"/>
                                      <a:ea typeface="Times New Roman"/>
                                      <a:cs typeface="Arial"/>
                                    </a:rPr>
                                    <m:t>𝑈</m:t>
                                  </m:r>
                                </m:e>
                                <m:sub>
                                  <m:r>
                                    <a:rPr lang="en-US" sz="2000" i="1" baseline="-25000">
                                      <a:solidFill>
                                        <a:srgbClr val="000000"/>
                                      </a:solidFill>
                                      <a:effectLst/>
                                      <a:latin typeface="Cambria Math"/>
                                      <a:ea typeface="Times New Roman"/>
                                      <a:cs typeface="Arial"/>
                                    </a:rPr>
                                    <m:t>𝑖</m:t>
                                  </m:r>
                                </m:sub>
                              </m:sSub>
                              <m:r>
                                <a:rPr lang="ru-RU" sz="2000" i="1" baseline="-25000">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𝑉</m:t>
                                  </m:r>
                                </m:e>
                                <m:sub>
                                  <m:r>
                                    <a:rPr lang="ru-RU" sz="2000" i="1">
                                      <a:solidFill>
                                        <a:srgbClr val="000000"/>
                                      </a:solidFill>
                                      <a:effectLst/>
                                      <a:latin typeface="Cambria Math"/>
                                      <a:ea typeface="Times New Roman"/>
                                      <a:cs typeface="Arial"/>
                                    </a:rPr>
                                    <m:t>𝑘</m:t>
                                  </m:r>
                                  <m:r>
                                    <a:rPr lang="ru-RU" sz="2000" i="1">
                                      <a:solidFill>
                                        <a:srgbClr val="000000"/>
                                      </a:solidFill>
                                      <a:effectLst/>
                                      <a:latin typeface="Cambria Math"/>
                                      <a:ea typeface="Times New Roman"/>
                                      <a:cs typeface="Arial"/>
                                    </a:rPr>
                                    <m:t>,</m:t>
                                  </m:r>
                                  <m:r>
                                    <a:rPr lang="ru-RU" sz="2000" i="1">
                                      <a:solidFill>
                                        <a:srgbClr val="000000"/>
                                      </a:solidFill>
                                      <a:effectLst/>
                                      <a:latin typeface="Cambria Math"/>
                                      <a:ea typeface="Times New Roman"/>
                                      <a:cs typeface="Arial"/>
                                    </a:rPr>
                                    <m:t>𝑖</m:t>
                                  </m:r>
                                </m:sub>
                              </m:sSub>
                              <m:r>
                                <a:rPr lang="ru-RU" sz="2000" i="1" baseline="-25000">
                                  <a:solidFill>
                                    <a:srgbClr val="000000"/>
                                  </a:solidFill>
                                  <a:effectLst/>
                                  <a:latin typeface="Cambria Math"/>
                                  <a:ea typeface="Times New Roman"/>
                                  <a:cs typeface="Arial"/>
                                </a:rPr>
                                <m:t>−</m:t>
                              </m:r>
                              <m:sSub>
                                <m:sSubPr>
                                  <m:ctrlPr>
                                    <a:rPr lang="ru-RU" sz="2000" i="1" baseline="-25000">
                                      <a:solidFill>
                                        <a:srgbClr val="000000"/>
                                      </a:solidFill>
                                      <a:effectLst/>
                                      <a:latin typeface="Cambria Math"/>
                                      <a:ea typeface="Times New Roman"/>
                                      <a:cs typeface="Arial"/>
                                    </a:rPr>
                                  </m:ctrlPr>
                                </m:sSubPr>
                                <m:e>
                                  <m:r>
                                    <a:rPr lang="ru-RU" sz="2000" i="1" baseline="-25000">
                                      <a:solidFill>
                                        <a:srgbClr val="000000"/>
                                      </a:solidFill>
                                      <a:effectLst/>
                                      <a:latin typeface="Cambria Math"/>
                                      <a:ea typeface="Times New Roman"/>
                                      <a:cs typeface="Arial"/>
                                    </a:rPr>
                                    <m:t>𝑉</m:t>
                                  </m:r>
                                </m:e>
                                <m:sub>
                                  <m:r>
                                    <a:rPr lang="ru-RU" sz="2000" i="1" baseline="-25000">
                                      <a:solidFill>
                                        <a:srgbClr val="000000"/>
                                      </a:solidFill>
                                      <a:effectLst/>
                                      <a:latin typeface="Cambria Math"/>
                                      <a:ea typeface="Times New Roman"/>
                                      <a:cs typeface="Arial"/>
                                    </a:rPr>
                                    <m:t>𝑣</m:t>
                                  </m:r>
                                  <m:r>
                                    <a:rPr lang="ru-RU" sz="2000" i="1" baseline="-25000">
                                      <a:solidFill>
                                        <a:srgbClr val="000000"/>
                                      </a:solidFill>
                                      <a:effectLst/>
                                      <a:latin typeface="Cambria Math"/>
                                      <a:ea typeface="Times New Roman"/>
                                      <a:cs typeface="Arial"/>
                                    </a:rPr>
                                    <m:t>,</m:t>
                                  </m:r>
                                  <m:r>
                                    <a:rPr lang="ru-RU" sz="2000" i="1" baseline="-25000">
                                      <a:solidFill>
                                        <a:srgbClr val="000000"/>
                                      </a:solidFill>
                                      <a:effectLst/>
                                      <a:latin typeface="Cambria Math"/>
                                      <a:ea typeface="Times New Roman"/>
                                      <a:cs typeface="Arial"/>
                                    </a:rPr>
                                    <m:t>𝑖</m:t>
                                  </m:r>
                                </m:sub>
                              </m:sSub>
                              <m:r>
                                <a:rPr lang="ru-RU" sz="2000" i="1" baseline="-25000">
                                  <a:solidFill>
                                    <a:srgbClr val="000000"/>
                                  </a:solidFill>
                                  <a:effectLst/>
                                  <a:latin typeface="Cambria Math"/>
                                  <a:ea typeface="Times New Roman"/>
                                  <a:cs typeface="Arial"/>
                                </a:rPr>
                                <m:t>−</m:t>
                              </m:r>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𝑉</m:t>
                                  </m:r>
                                </m:e>
                                <m:sub>
                                  <m:r>
                                    <a:rPr lang="ru-RU" sz="2000" i="1">
                                      <a:solidFill>
                                        <a:srgbClr val="000000"/>
                                      </a:solidFill>
                                      <a:effectLst/>
                                      <a:latin typeface="Cambria Math"/>
                                      <a:ea typeface="Times New Roman"/>
                                      <a:cs typeface="Arial"/>
                                    </a:rPr>
                                    <m:t>𝑐</m:t>
                                  </m:r>
                                  <m:r>
                                    <a:rPr lang="ru-RU" sz="2000" i="1">
                                      <a:solidFill>
                                        <a:srgbClr val="000000"/>
                                      </a:solidFill>
                                      <a:effectLst/>
                                      <a:latin typeface="Cambria Math"/>
                                      <a:ea typeface="Times New Roman"/>
                                      <a:cs typeface="Arial"/>
                                    </a:rPr>
                                    <m:t>,</m:t>
                                  </m:r>
                                  <m:r>
                                    <a:rPr lang="ru-RU" sz="2000" i="1">
                                      <a:solidFill>
                                        <a:srgbClr val="000000"/>
                                      </a:solidFill>
                                      <a:effectLst/>
                                      <a:latin typeface="Cambria Math"/>
                                      <a:ea typeface="Times New Roman"/>
                                      <a:cs typeface="Arial"/>
                                    </a:rPr>
                                    <m:t>𝑖</m:t>
                                  </m:r>
                                </m:sub>
                              </m:sSub>
                            </m:e>
                          </m:d>
                          <m:sSub>
                            <m:sSubPr>
                              <m:ctrlPr>
                                <a:rPr lang="ru-RU" sz="2000" i="1">
                                  <a:solidFill>
                                    <a:srgbClr val="000000"/>
                                  </a:solidFill>
                                  <a:effectLst/>
                                  <a:latin typeface="Cambria Math"/>
                                  <a:ea typeface="Times New Roman"/>
                                  <a:cs typeface="Arial"/>
                                </a:rPr>
                              </m:ctrlPr>
                            </m:sSubPr>
                            <m:e>
                              <m:r>
                                <a:rPr lang="en-US" sz="2000" i="1">
                                  <a:solidFill>
                                    <a:srgbClr val="000000"/>
                                  </a:solidFill>
                                  <a:effectLst/>
                                  <a:latin typeface="Cambria Math"/>
                                  <a:ea typeface="Times New Roman"/>
                                  <a:cs typeface="Arial"/>
                                </a:rPr>
                                <m:t>+</m:t>
                              </m:r>
                              <m:r>
                                <a:rPr lang="en-US" sz="2000" i="1">
                                  <a:solidFill>
                                    <a:srgbClr val="000000"/>
                                  </a:solidFill>
                                  <a:effectLst/>
                                  <a:latin typeface="Cambria Math"/>
                                  <a:ea typeface="Times New Roman"/>
                                  <a:cs typeface="Arial"/>
                                </a:rPr>
                                <m:t>𝑑</m:t>
                              </m:r>
                            </m:e>
                            <m:sub>
                              <m:r>
                                <a:rPr lang="en-US" sz="2000" i="1">
                                  <a:solidFill>
                                    <a:srgbClr val="000000"/>
                                  </a:solidFill>
                                  <a:effectLst/>
                                  <a:latin typeface="Cambria Math"/>
                                  <a:ea typeface="Times New Roman"/>
                                  <a:cs typeface="Arial"/>
                                </a:rPr>
                                <m:t>𝑘</m:t>
                              </m:r>
                            </m:sub>
                          </m:sSub>
                          <m:nary>
                            <m:naryPr>
                              <m:chr m:val="∑"/>
                              <m:limLoc m:val="undOvr"/>
                              <m:ctrlPr>
                                <a:rPr lang="ru-RU" sz="2000" i="1">
                                  <a:solidFill>
                                    <a:srgbClr val="000000"/>
                                  </a:solidFill>
                                  <a:effectLst/>
                                  <a:latin typeface="Cambria Math"/>
                                  <a:ea typeface="Times New Roman"/>
                                  <a:cs typeface="Arial"/>
                                </a:rPr>
                              </m:ctrlPr>
                            </m:naryPr>
                            <m:sub>
                              <m:r>
                                <a:rPr lang="ru-RU" sz="2000" i="1">
                                  <a:solidFill>
                                    <a:srgbClr val="000000"/>
                                  </a:solidFill>
                                  <a:effectLst/>
                                  <a:latin typeface="Cambria Math"/>
                                  <a:ea typeface="Times New Roman"/>
                                  <a:cs typeface="Arial"/>
                                </a:rPr>
                                <m:t>𝑖</m:t>
                              </m:r>
                              <m:r>
                                <a:rPr lang="ru-RU" sz="2000" i="1">
                                  <a:solidFill>
                                    <a:srgbClr val="000000"/>
                                  </a:solidFill>
                                  <a:effectLst/>
                                  <a:latin typeface="Cambria Math"/>
                                  <a:ea typeface="Times New Roman"/>
                                  <a:cs typeface="Arial"/>
                                </a:rPr>
                                <m:t>=1</m:t>
                              </m:r>
                            </m:sub>
                            <m:sup>
                              <m:r>
                                <a:rPr lang="ru-RU" sz="2000" i="1">
                                  <a:solidFill>
                                    <a:srgbClr val="000000"/>
                                  </a:solidFill>
                                  <a:effectLst/>
                                  <a:latin typeface="Cambria Math"/>
                                  <a:ea typeface="Times New Roman"/>
                                  <a:cs typeface="Arial"/>
                                </a:rPr>
                                <m:t>𝑡</m:t>
                              </m:r>
                            </m:sup>
                            <m:e>
                              <m:sSub>
                                <m:sSubPr>
                                  <m:ctrlPr>
                                    <a:rPr lang="ru-RU" sz="2000" i="1">
                                      <a:solidFill>
                                        <a:srgbClr val="000000"/>
                                      </a:solidFill>
                                      <a:effectLst/>
                                      <a:latin typeface="Cambria Math"/>
                                      <a:ea typeface="Times New Roman"/>
                                      <a:cs typeface="Arial"/>
                                    </a:rPr>
                                  </m:ctrlPr>
                                </m:sSubPr>
                                <m:e>
                                  <m:r>
                                    <a:rPr lang="ru-RU" sz="2000" i="1">
                                      <a:solidFill>
                                        <a:srgbClr val="000000"/>
                                      </a:solidFill>
                                      <a:effectLst/>
                                      <a:latin typeface="Cambria Math"/>
                                      <a:ea typeface="Times New Roman"/>
                                      <a:cs typeface="Arial"/>
                                    </a:rPr>
                                    <m:t>𝐹</m:t>
                                  </m:r>
                                </m:e>
                                <m:sub>
                                  <m:r>
                                    <a:rPr lang="ru-RU" sz="2000" i="1">
                                      <a:solidFill>
                                        <a:srgbClr val="000000"/>
                                      </a:solidFill>
                                      <a:effectLst/>
                                      <a:latin typeface="Cambria Math"/>
                                      <a:ea typeface="Times New Roman"/>
                                      <a:cs typeface="Arial"/>
                                    </a:rPr>
                                    <m:t>𝑘</m:t>
                                  </m:r>
                                  <m:r>
                                    <a:rPr lang="en-US" sz="2000" i="1">
                                      <a:solidFill>
                                        <a:srgbClr val="000000"/>
                                      </a:solidFill>
                                      <a:effectLst/>
                                      <a:latin typeface="Cambria Math"/>
                                      <a:ea typeface="Times New Roman"/>
                                      <a:cs typeface="Arial"/>
                                    </a:rPr>
                                    <m:t>,</m:t>
                                  </m:r>
                                  <m:r>
                                    <a:rPr lang="en-US" sz="2000" i="1">
                                      <a:solidFill>
                                        <a:srgbClr val="000000"/>
                                      </a:solidFill>
                                      <a:effectLst/>
                                      <a:latin typeface="Cambria Math"/>
                                      <a:ea typeface="Times New Roman"/>
                                      <a:cs typeface="Arial"/>
                                    </a:rPr>
                                    <m:t>𝑖</m:t>
                                  </m:r>
                                </m:sub>
                              </m:sSub>
                            </m:e>
                          </m:nary>
                        </m:e>
                      </m:nary>
                    </m:oMath>
                  </m:oMathPara>
                </a14:m>
                <a:endParaRPr lang="ru-RU" sz="1600" dirty="0">
                  <a:effectLst/>
                  <a:latin typeface="Calibri"/>
                  <a:ea typeface="Calibri"/>
                  <a:cs typeface="Times New Roman"/>
                </a:endParaRPr>
              </a:p>
            </p:txBody>
          </p:sp>
        </mc:Choice>
        <mc:Fallback xmlns="">
          <p:sp>
            <p:nvSpPr>
              <p:cNvPr id="11" name="Rectangle 9"/>
              <p:cNvSpPr txBox="1">
                <a:spLocks noRot="1" noChangeAspect="1" noMove="1" noResize="1" noEditPoints="1" noAdjustHandles="1" noChangeArrowheads="1" noChangeShapeType="1" noTextEdit="1"/>
              </p:cNvSpPr>
              <p:nvPr/>
            </p:nvSpPr>
            <p:spPr bwMode="auto">
              <a:xfrm>
                <a:off x="533400" y="1752600"/>
                <a:ext cx="8305800" cy="1981200"/>
              </a:xfrm>
              <a:prstGeom prst="rect">
                <a:avLst/>
              </a:prstGeom>
              <a:blipFill rotWithShape="1">
                <a:blip r:embed="rId5"/>
                <a:stretch>
                  <a:fillRect b="-123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117738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000000">
                      <a:alpha val="43137"/>
                    </a:srgbClr>
                  </a:outerShdw>
                </a:effectLst>
              </a:rPr>
              <a:t>Саморегулирование в России</a:t>
            </a:r>
            <a:r>
              <a:rPr lang="ru-RU" sz="2000" dirty="0" smtClean="0">
                <a:solidFill>
                  <a:schemeClr val="tx1">
                    <a:lumMod val="85000"/>
                    <a:lumOff val="15000"/>
                  </a:schemeClr>
                </a:solidFill>
                <a:effectLst>
                  <a:outerShdw blurRad="38100" dist="38100" dir="2700000" algn="tl">
                    <a:srgbClr val="000000">
                      <a:alpha val="43137"/>
                    </a:srgbClr>
                  </a:outerShdw>
                </a:effectLst>
              </a:rPr>
              <a:t/>
            </a:r>
            <a:br>
              <a:rPr lang="ru-RU" sz="20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4100" name="Rectangle 9"/>
          <p:cNvSpPr>
            <a:spLocks noGrp="1" noChangeArrowheads="1"/>
          </p:cNvSpPr>
          <p:nvPr>
            <p:ph type="body" sz="half" idx="2"/>
          </p:nvPr>
        </p:nvSpPr>
        <p:spPr>
          <a:xfrm>
            <a:off x="2743200" y="1981200"/>
            <a:ext cx="5867400" cy="34290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endParaRPr lang="ru-RU" sz="1600" b="1" dirty="0" smtClean="0">
              <a:latin typeface="Arial" pitchFamily="34" charset="0"/>
              <a:ea typeface="Times New Roman"/>
              <a:cs typeface="Arial" pitchFamily="34" charset="0"/>
            </a:endParaRPr>
          </a:p>
          <a:p>
            <a:pPr marL="631825" lvl="1" indent="442913" algn="just">
              <a:spcBef>
                <a:spcPts val="1200"/>
              </a:spcBef>
              <a:buClr>
                <a:srgbClr val="A50021"/>
              </a:buClr>
              <a:buNone/>
              <a:defRPr/>
            </a:pPr>
            <a:r>
              <a:rPr lang="ru-RU" sz="1600" b="1" dirty="0" smtClean="0">
                <a:latin typeface="Arial" pitchFamily="34" charset="0"/>
                <a:ea typeface="Times New Roman"/>
                <a:cs typeface="Arial" pitchFamily="34" charset="0"/>
              </a:rPr>
              <a:t>Саморегулирование </a:t>
            </a:r>
            <a:r>
              <a:rPr lang="ru-RU" sz="1600" dirty="0" smtClean="0">
                <a:latin typeface="Arial" pitchFamily="34" charset="0"/>
                <a:ea typeface="Times New Roman"/>
                <a:cs typeface="Arial" pitchFamily="34" charset="0"/>
              </a:rPr>
              <a:t>заключается в распределении функций контроля и </a:t>
            </a:r>
            <a:r>
              <a:rPr lang="ru-RU" sz="1600" dirty="0" smtClean="0">
                <a:solidFill>
                  <a:srgbClr val="000000"/>
                </a:solidFill>
                <a:latin typeface="Arial"/>
                <a:ea typeface="Times New Roman"/>
              </a:rPr>
              <a:t>надзора </a:t>
            </a:r>
            <a:r>
              <a:rPr lang="ru-RU" sz="1600" dirty="0">
                <a:solidFill>
                  <a:srgbClr val="000000"/>
                </a:solidFill>
                <a:latin typeface="Arial"/>
                <a:ea typeface="Times New Roman"/>
              </a:rPr>
              <a:t>за предпринимательской или профессиональной деятельностью, </a:t>
            </a:r>
            <a:r>
              <a:rPr lang="ru-RU" sz="1600" i="1" u="sng" dirty="0">
                <a:solidFill>
                  <a:srgbClr val="000000"/>
                </a:solidFill>
                <a:latin typeface="Arial"/>
                <a:ea typeface="Times New Roman"/>
              </a:rPr>
              <a:t>в предупреждении причинения вреда вследствие недостатков товаров, работ, услуг</a:t>
            </a:r>
            <a:r>
              <a:rPr lang="ru-RU" sz="1600" i="1" dirty="0">
                <a:solidFill>
                  <a:srgbClr val="000000"/>
                </a:solidFill>
                <a:latin typeface="Arial"/>
                <a:ea typeface="Times New Roman"/>
              </a:rPr>
              <a:t>, </a:t>
            </a:r>
            <a:r>
              <a:rPr lang="ru-RU" sz="1600" dirty="0">
                <a:solidFill>
                  <a:srgbClr val="000000"/>
                </a:solidFill>
                <a:latin typeface="Arial"/>
                <a:ea typeface="Times New Roman"/>
              </a:rPr>
              <a:t>а также в распределении ответственности и рисков между государством и субъектами предпринимательской или профессиональной </a:t>
            </a:r>
            <a:r>
              <a:rPr lang="ru-RU" sz="1600" dirty="0" smtClean="0">
                <a:solidFill>
                  <a:srgbClr val="000000"/>
                </a:solidFill>
                <a:latin typeface="Arial"/>
                <a:ea typeface="Times New Roman"/>
              </a:rPr>
              <a:t>деятельности</a:t>
            </a:r>
          </a:p>
          <a:p>
            <a:pPr marL="631825" lvl="1" indent="442913" algn="just">
              <a:spcBef>
                <a:spcPts val="0"/>
              </a:spcBef>
              <a:buClr>
                <a:srgbClr val="A50021"/>
              </a:buClr>
              <a:buNone/>
              <a:defRPr/>
            </a:pPr>
            <a:r>
              <a:rPr lang="ru-RU" sz="1600" i="1" dirty="0" smtClean="0">
                <a:solidFill>
                  <a:srgbClr val="000000"/>
                </a:solidFill>
                <a:latin typeface="Arial"/>
                <a:ea typeface="Times New Roman"/>
              </a:rPr>
              <a:t>  </a:t>
            </a:r>
          </a:p>
          <a:p>
            <a:pPr marL="631825" lvl="1" indent="442913" algn="just">
              <a:spcBef>
                <a:spcPts val="0"/>
              </a:spcBef>
              <a:buClr>
                <a:srgbClr val="A50021"/>
              </a:buClr>
              <a:buNone/>
              <a:defRPr/>
            </a:pPr>
            <a:r>
              <a:rPr lang="ru-RU" sz="1400" b="1" i="1" dirty="0" smtClean="0">
                <a:solidFill>
                  <a:srgbClr val="000000"/>
                </a:solidFill>
                <a:latin typeface="Arial"/>
                <a:ea typeface="Times New Roman"/>
              </a:rPr>
              <a:t>                       № 315-ФЗ  от 01.12.2007</a:t>
            </a:r>
          </a:p>
          <a:p>
            <a:pPr marL="631825" lvl="1" indent="442913" algn="just">
              <a:spcBef>
                <a:spcPts val="0"/>
              </a:spcBef>
              <a:buClr>
                <a:srgbClr val="A50021"/>
              </a:buClr>
              <a:buNone/>
              <a:defRPr/>
            </a:pPr>
            <a:r>
              <a:rPr lang="ru-RU" sz="1400" b="1" i="1" dirty="0" smtClean="0">
                <a:solidFill>
                  <a:srgbClr val="000000"/>
                </a:solidFill>
                <a:latin typeface="Arial"/>
                <a:ea typeface="Times New Roman"/>
              </a:rPr>
              <a:t>                     «О саморегулируемых организациях»</a:t>
            </a:r>
            <a:endParaRPr lang="ru-RU" sz="1400" b="1" i="1" dirty="0" smtClean="0">
              <a:latin typeface="Arial" pitchFamily="34" charset="0"/>
              <a:ea typeface="Times New Roman"/>
              <a:cs typeface="Arial" pitchFamily="34" charset="0"/>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chemeClr val="accent2"/>
              </a:buClr>
              <a:buFont typeface="Wingdings" pitchFamily="2" charset="2"/>
              <a:buChar char="o"/>
            </a:pPr>
            <a:r>
              <a:rPr lang="ru-RU" dirty="0" smtClean="0"/>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pPr eaLnBrk="1" hangingPunct="1"/>
              <a:t>2</a:t>
            </a:fld>
            <a:endParaRPr lang="ru-RU" smtClean="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srcRect/>
          <a:stretch>
            <a:fillRect/>
          </a:stretch>
        </p:blipFill>
        <p:spPr bwMode="auto">
          <a:xfrm>
            <a:off x="609600" y="3962400"/>
            <a:ext cx="2660650" cy="18843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Страхование ответственности</a:t>
            </a:r>
            <a:r>
              <a:rPr lang="ru-RU" sz="2400" dirty="0" smtClean="0">
                <a:solidFill>
                  <a:schemeClr val="tx1">
                    <a:lumMod val="85000"/>
                    <a:lumOff val="15000"/>
                  </a:schemeClr>
                </a:solidFill>
                <a:effectLst>
                  <a:outerShdw blurRad="38100" dist="38100" dir="2700000" algn="tl">
                    <a:srgbClr val="000000">
                      <a:alpha val="43137"/>
                    </a:srgbClr>
                  </a:outerShdw>
                </a:effectLst>
              </a:rPr>
              <a:t/>
            </a:r>
            <a:br>
              <a:rPr lang="ru-RU" sz="24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20</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ectangle 9"/>
              <p:cNvSpPr txBox="1">
                <a:spLocks noChangeArrowheads="1"/>
              </p:cNvSpPr>
              <p:nvPr/>
            </p:nvSpPr>
            <p:spPr bwMode="auto">
              <a:xfrm>
                <a:off x="1329179" y="3352800"/>
                <a:ext cx="7535159" cy="24384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0" algn="just">
                  <a:lnSpc>
                    <a:spcPct val="115000"/>
                  </a:lnSpc>
                  <a:spcAft>
                    <a:spcPts val="0"/>
                  </a:spcAft>
                  <a:buNone/>
                </a:pPr>
                <a:r>
                  <a:rPr lang="ru-RU" sz="1600" dirty="0">
                    <a:solidFill>
                      <a:srgbClr val="000000"/>
                    </a:solidFill>
                    <a:latin typeface="Arial"/>
                    <a:ea typeface="Times New Roman"/>
                    <a:cs typeface="Times New Roman"/>
                  </a:rPr>
                  <a:t>где  </a:t>
                </a:r>
                <a14:m>
                  <m:oMath xmlns:m="http://schemas.openxmlformats.org/officeDocument/2006/math">
                    <m:sSub>
                      <m:sSubPr>
                        <m:ctrlPr>
                          <a:rPr lang="ru-RU" sz="1600" i="1">
                            <a:solidFill>
                              <a:srgbClr val="000000"/>
                            </a:solidFill>
                            <a:effectLst/>
                            <a:latin typeface="Cambria Math"/>
                            <a:ea typeface="Times New Roman"/>
                            <a:cs typeface="Arial"/>
                          </a:rPr>
                        </m:ctrlPr>
                      </m:sSubPr>
                      <m:e>
                        <m:r>
                          <a:rPr lang="en-US" sz="1600" i="1">
                            <a:solidFill>
                              <a:srgbClr val="000000"/>
                            </a:solidFill>
                            <a:effectLst/>
                            <a:latin typeface="Cambria Math"/>
                            <a:ea typeface="Times New Roman"/>
                            <a:cs typeface="Arial"/>
                          </a:rPr>
                          <m:t>𝑈</m:t>
                        </m:r>
                      </m:e>
                      <m:sub>
                        <m:r>
                          <a:rPr lang="en-US" sz="1600" i="1">
                            <a:solidFill>
                              <a:srgbClr val="000000"/>
                            </a:solidFill>
                            <a:effectLst/>
                            <a:latin typeface="Cambria Math"/>
                            <a:ea typeface="Times New Roman"/>
                            <a:cs typeface="Arial"/>
                          </a:rPr>
                          <m:t>𝑖</m:t>
                        </m:r>
                      </m:sub>
                    </m:sSub>
                  </m:oMath>
                </a14:m>
                <a:r>
                  <a:rPr lang="ru-RU" sz="1600" i="1" dirty="0">
                    <a:solidFill>
                      <a:srgbClr val="000000"/>
                    </a:solidFill>
                    <a:effectLst/>
                    <a:latin typeface="Arial"/>
                    <a:ea typeface="Times New Roman"/>
                    <a:cs typeface="Times New Roman"/>
                  </a:rPr>
                  <a:t>– </a:t>
                </a:r>
                <a:r>
                  <a:rPr lang="ru-RU" sz="1600" dirty="0">
                    <a:solidFill>
                      <a:srgbClr val="000000"/>
                    </a:solidFill>
                    <a:effectLst/>
                    <a:latin typeface="Arial"/>
                    <a:ea typeface="Times New Roman"/>
                    <a:cs typeface="Times New Roman"/>
                  </a:rPr>
                  <a:t>размер ожидаемого ущерба в случае материализации </a:t>
                </a:r>
                <a:r>
                  <a:rPr lang="ru-RU" sz="1600" dirty="0" smtClean="0">
                    <a:solidFill>
                      <a:srgbClr val="000000"/>
                    </a:solidFill>
                    <a:effectLst/>
                    <a:latin typeface="Arial"/>
                    <a:ea typeface="Times New Roman"/>
                    <a:cs typeface="Times New Roman"/>
                  </a:rPr>
                  <a:t>риска; </a:t>
                </a:r>
                <a:r>
                  <a:rPr lang="ru-RU" sz="1600" dirty="0">
                    <a:solidFill>
                      <a:srgbClr val="000000"/>
                    </a:solidFill>
                    <a:effectLst/>
                    <a:latin typeface="Arial"/>
                    <a:ea typeface="Times New Roman"/>
                    <a:cs typeface="Times New Roman"/>
                  </a:rPr>
                  <a:t>в случае страхового риска принимается равным размеру страховой суммы </a:t>
                </a:r>
                <a14:m>
                  <m:oMath xmlns:m="http://schemas.openxmlformats.org/officeDocument/2006/math">
                    <m:r>
                      <a:rPr lang="fr-FR" sz="1600" i="1">
                        <a:solidFill>
                          <a:srgbClr val="000000"/>
                        </a:solidFill>
                        <a:effectLst/>
                        <a:latin typeface="Cambria Math"/>
                        <a:ea typeface="Times New Roman"/>
                        <a:cs typeface="Arial"/>
                      </a:rPr>
                      <m:t>𝑆</m:t>
                    </m:r>
                  </m:oMath>
                </a14:m>
                <a:r>
                  <a:rPr lang="ru-RU" sz="1600" dirty="0">
                    <a:solidFill>
                      <a:srgbClr val="000000"/>
                    </a:solidFill>
                    <a:effectLst/>
                    <a:latin typeface="Arial"/>
                    <a:ea typeface="Times New Roman"/>
                    <a:cs typeface="Times New Roman"/>
                  </a:rPr>
                  <a:t>;</a:t>
                </a:r>
                <a:endParaRPr lang="ru-RU" sz="1200" dirty="0">
                  <a:effectLst/>
                  <a:latin typeface="Calibri"/>
                  <a:ea typeface="Calibri"/>
                  <a:cs typeface="Times New Roman"/>
                </a:endParaRPr>
              </a:p>
              <a:p>
                <a:pPr indent="0" algn="just">
                  <a:lnSpc>
                    <a:spcPct val="115000"/>
                  </a:lnSpc>
                  <a:spcAft>
                    <a:spcPts val="0"/>
                  </a:spcAft>
                  <a:buNone/>
                </a:pPr>
                <a14:m>
                  <m:oMath xmlns:m="http://schemas.openxmlformats.org/officeDocument/2006/math">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𝑃</m:t>
                        </m:r>
                      </m:e>
                      <m:sub>
                        <m:r>
                          <a:rPr lang="fr-FR" sz="1600" i="1">
                            <a:solidFill>
                              <a:srgbClr val="000000"/>
                            </a:solidFill>
                            <a:effectLst/>
                            <a:latin typeface="Cambria Math"/>
                            <a:ea typeface="Times New Roman"/>
                            <a:cs typeface="Arial"/>
                          </a:rPr>
                          <m:t>𝑠</m:t>
                        </m:r>
                        <m:r>
                          <a:rPr lang="ru-RU"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𝑖</m:t>
                        </m:r>
                      </m:sub>
                    </m:sSub>
                  </m:oMath>
                </a14:m>
                <a:r>
                  <a:rPr lang="fr-FR" sz="1600" i="1" baseline="-25000" dirty="0">
                    <a:solidFill>
                      <a:srgbClr val="000000"/>
                    </a:solidFill>
                    <a:effectLst/>
                    <a:latin typeface="Arial"/>
                    <a:ea typeface="Times New Roman"/>
                    <a:cs typeface="Times New Roman"/>
                  </a:rPr>
                  <a:t> </a:t>
                </a:r>
                <a:r>
                  <a:rPr lang="ru-RU" sz="1600" i="1" dirty="0">
                    <a:solidFill>
                      <a:srgbClr val="000000"/>
                    </a:solidFill>
                    <a:effectLst/>
                    <a:latin typeface="Arial"/>
                    <a:ea typeface="Times New Roman"/>
                    <a:cs typeface="Times New Roman"/>
                  </a:rPr>
                  <a:t>– </a:t>
                </a:r>
                <a:r>
                  <a:rPr lang="ru-RU" sz="1600" dirty="0">
                    <a:solidFill>
                      <a:srgbClr val="000000"/>
                    </a:solidFill>
                    <a:effectLst/>
                    <a:latin typeface="Arial"/>
                    <a:ea typeface="Times New Roman"/>
                    <a:cs typeface="Times New Roman"/>
                  </a:rPr>
                  <a:t>размер страховых </a:t>
                </a:r>
                <a:r>
                  <a:rPr lang="ru-RU" sz="1600" dirty="0" smtClean="0">
                    <a:solidFill>
                      <a:srgbClr val="000000"/>
                    </a:solidFill>
                    <a:effectLst/>
                    <a:latin typeface="Arial"/>
                    <a:ea typeface="Times New Roman"/>
                    <a:cs typeface="Times New Roman"/>
                  </a:rPr>
                  <a:t>взносов; </a:t>
                </a:r>
                <a14:m>
                  <m:oMath xmlns:m="http://schemas.openxmlformats.org/officeDocument/2006/math">
                    <m:nary>
                      <m:naryPr>
                        <m:chr m:val="∑"/>
                        <m:limLoc m:val="undOvr"/>
                        <m:supHide m:val="on"/>
                        <m:ctrlPr>
                          <a:rPr lang="ru-RU" sz="1600" i="1">
                            <a:solidFill>
                              <a:srgbClr val="000000"/>
                            </a:solidFill>
                            <a:effectLst/>
                            <a:latin typeface="Cambria Math"/>
                            <a:ea typeface="Times New Roman"/>
                            <a:cs typeface="Arial"/>
                          </a:rPr>
                        </m:ctrlPr>
                      </m:naryPr>
                      <m:sub>
                        <m:r>
                          <a:rPr lang="ru-RU" sz="1600" i="1">
                            <a:solidFill>
                              <a:srgbClr val="000000"/>
                            </a:solidFill>
                            <a:effectLst/>
                            <a:latin typeface="Cambria Math"/>
                            <a:ea typeface="Times New Roman"/>
                            <a:cs typeface="Arial"/>
                          </a:rPr>
                          <m:t>𝑖</m:t>
                        </m:r>
                      </m:sub>
                      <m:sup/>
                      <m:e>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𝑃</m:t>
                            </m:r>
                          </m:e>
                          <m:sub>
                            <m:r>
                              <a:rPr lang="fr-FR" sz="1600" i="1">
                                <a:solidFill>
                                  <a:srgbClr val="000000"/>
                                </a:solidFill>
                                <a:effectLst/>
                                <a:latin typeface="Cambria Math"/>
                                <a:ea typeface="Times New Roman"/>
                                <a:cs typeface="Arial"/>
                              </a:rPr>
                              <m:t>𝑠</m:t>
                            </m:r>
                            <m:r>
                              <a:rPr lang="ru-RU"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𝑖</m:t>
                            </m:r>
                          </m:sub>
                        </m:sSub>
                        <m:r>
                          <a:rPr lang="fr-FR" sz="1600" i="1">
                            <a:solidFill>
                              <a:srgbClr val="000000"/>
                            </a:solidFill>
                            <a:effectLst/>
                            <a:latin typeface="Cambria Math"/>
                            <a:ea typeface="Times New Roman"/>
                            <a:cs typeface="Arial"/>
                          </a:rPr>
                          <m:t>=</m:t>
                        </m:r>
                      </m:e>
                    </m:nary>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𝑃</m:t>
                        </m:r>
                      </m:e>
                      <m:sub>
                        <m:r>
                          <a:rPr lang="fr-FR" sz="1600" i="1">
                            <a:solidFill>
                              <a:srgbClr val="000000"/>
                            </a:solidFill>
                            <a:effectLst/>
                            <a:latin typeface="Cambria Math"/>
                            <a:ea typeface="Times New Roman"/>
                            <a:cs typeface="Arial"/>
                          </a:rPr>
                          <m:t>𝑠</m:t>
                        </m:r>
                      </m:sub>
                    </m:sSub>
                    <m:r>
                      <a:rPr lang="fr-FR" sz="1600" i="1">
                        <a:solidFill>
                          <a:srgbClr val="000000"/>
                        </a:solidFill>
                        <a:effectLst/>
                        <a:latin typeface="Cambria Math"/>
                        <a:ea typeface="Times New Roman"/>
                        <a:cs typeface="Arial"/>
                      </a:rPr>
                      <m:t> </m:t>
                    </m:r>
                  </m:oMath>
                </a14:m>
                <a:r>
                  <a:rPr lang="ru-RU" sz="1600" dirty="0">
                    <a:solidFill>
                      <a:srgbClr val="000000"/>
                    </a:solidFill>
                    <a:effectLst/>
                    <a:latin typeface="Arial"/>
                    <a:ea typeface="Times New Roman"/>
                    <a:cs typeface="Times New Roman"/>
                  </a:rPr>
                  <a:t>, где </a:t>
                </a:r>
                <a14:m>
                  <m:oMath xmlns:m="http://schemas.openxmlformats.org/officeDocument/2006/math">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𝑃</m:t>
                        </m:r>
                      </m:e>
                      <m:sub>
                        <m:r>
                          <a:rPr lang="fr-FR" sz="1600" i="1">
                            <a:solidFill>
                              <a:srgbClr val="000000"/>
                            </a:solidFill>
                            <a:effectLst/>
                            <a:latin typeface="Cambria Math"/>
                            <a:ea typeface="Times New Roman"/>
                            <a:cs typeface="Arial"/>
                          </a:rPr>
                          <m:t>𝑠</m:t>
                        </m:r>
                      </m:sub>
                    </m:sSub>
                  </m:oMath>
                </a14:m>
                <a:r>
                  <a:rPr lang="ru-RU" sz="1600" dirty="0">
                    <a:solidFill>
                      <a:srgbClr val="000000"/>
                    </a:solidFill>
                    <a:effectLst/>
                    <a:latin typeface="Arial"/>
                    <a:ea typeface="Times New Roman"/>
                    <a:cs typeface="Times New Roman"/>
                  </a:rPr>
                  <a:t> – страховая премия;</a:t>
                </a:r>
                <a:endParaRPr lang="ru-RU" sz="1200" dirty="0">
                  <a:effectLst/>
                  <a:latin typeface="Calibri"/>
                  <a:ea typeface="Calibri"/>
                  <a:cs typeface="Times New Roman"/>
                </a:endParaRPr>
              </a:p>
              <a:p>
                <a:pPr indent="0" algn="just">
                  <a:lnSpc>
                    <a:spcPct val="115000"/>
                  </a:lnSpc>
                  <a:spcAft>
                    <a:spcPts val="0"/>
                  </a:spcAft>
                  <a:buNone/>
                </a:pPr>
                <a14:m>
                  <m:oMath xmlns:m="http://schemas.openxmlformats.org/officeDocument/2006/math">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𝑉</m:t>
                        </m:r>
                      </m:e>
                      <m:sub>
                        <m:r>
                          <a:rPr lang="fr-FR" sz="1600" i="1">
                            <a:solidFill>
                              <a:srgbClr val="000000"/>
                            </a:solidFill>
                            <a:effectLst/>
                            <a:latin typeface="Cambria Math"/>
                            <a:ea typeface="Times New Roman"/>
                            <a:cs typeface="Arial"/>
                          </a:rPr>
                          <m:t>𝑠</m:t>
                        </m:r>
                        <m:r>
                          <a:rPr lang="ru-RU" sz="1600" i="1">
                            <a:solidFill>
                              <a:srgbClr val="000000"/>
                            </a:solidFill>
                            <a:effectLst/>
                            <a:latin typeface="Cambria Math"/>
                            <a:ea typeface="Times New Roman"/>
                            <a:cs typeface="Arial"/>
                          </a:rPr>
                          <m:t>,</m:t>
                        </m:r>
                        <m:r>
                          <a:rPr lang="ru-RU" sz="1600" i="1">
                            <a:solidFill>
                              <a:srgbClr val="000000"/>
                            </a:solidFill>
                            <a:effectLst/>
                            <a:latin typeface="Cambria Math"/>
                            <a:ea typeface="Times New Roman"/>
                            <a:cs typeface="Arial"/>
                          </a:rPr>
                          <m:t>𝑖</m:t>
                        </m:r>
                      </m:sub>
                    </m:sSub>
                  </m:oMath>
                </a14:m>
                <a:r>
                  <a:rPr lang="ru-RU" sz="1600" i="1" dirty="0">
                    <a:solidFill>
                      <a:srgbClr val="000000"/>
                    </a:solidFill>
                    <a:effectLst/>
                    <a:latin typeface="Arial"/>
                    <a:ea typeface="Times New Roman"/>
                    <a:cs typeface="Times New Roman"/>
                  </a:rPr>
                  <a:t>– </a:t>
                </a:r>
                <a:r>
                  <a:rPr lang="ru-RU" sz="1600" dirty="0">
                    <a:solidFill>
                      <a:srgbClr val="000000"/>
                    </a:solidFill>
                    <a:effectLst/>
                    <a:latin typeface="Arial"/>
                    <a:ea typeface="Times New Roman"/>
                    <a:cs typeface="Times New Roman"/>
                  </a:rPr>
                  <a:t>размер страховой </a:t>
                </a:r>
                <a:r>
                  <a:rPr lang="ru-RU" sz="1600" dirty="0" smtClean="0">
                    <a:solidFill>
                      <a:srgbClr val="000000"/>
                    </a:solidFill>
                    <a:effectLst/>
                    <a:latin typeface="Arial"/>
                    <a:ea typeface="Times New Roman"/>
                    <a:cs typeface="Times New Roman"/>
                  </a:rPr>
                  <a:t>выплаты; </a:t>
                </a:r>
                <a:r>
                  <a:rPr lang="ru-RU" sz="1600" dirty="0">
                    <a:solidFill>
                      <a:srgbClr val="000000"/>
                    </a:solidFill>
                    <a:effectLst/>
                    <a:latin typeface="Arial"/>
                    <a:ea typeface="Times New Roman"/>
                    <a:cs typeface="Times New Roman"/>
                  </a:rPr>
                  <a:t>в имущественном страховании – страховое возмещение ущерба, оплаченный страховой ущерб при наступлении страхового случая:  </a:t>
                </a:r>
                <a14:m>
                  <m:oMath xmlns:m="http://schemas.openxmlformats.org/officeDocument/2006/math">
                    <m:nary>
                      <m:naryPr>
                        <m:chr m:val="∑"/>
                        <m:limLoc m:val="undOvr"/>
                        <m:supHide m:val="on"/>
                        <m:ctrlPr>
                          <a:rPr lang="ru-RU" sz="1600" i="1">
                            <a:solidFill>
                              <a:srgbClr val="000000"/>
                            </a:solidFill>
                            <a:effectLst/>
                            <a:latin typeface="Cambria Math"/>
                            <a:ea typeface="Times New Roman"/>
                            <a:cs typeface="Arial"/>
                          </a:rPr>
                        </m:ctrlPr>
                      </m:naryPr>
                      <m:sub>
                        <m:r>
                          <a:rPr lang="ru-RU" sz="1600" i="1">
                            <a:solidFill>
                              <a:srgbClr val="000000"/>
                            </a:solidFill>
                            <a:effectLst/>
                            <a:latin typeface="Cambria Math"/>
                            <a:ea typeface="Times New Roman"/>
                            <a:cs typeface="Arial"/>
                          </a:rPr>
                          <m:t>𝑖</m:t>
                        </m:r>
                      </m:sub>
                      <m:sup/>
                      <m:e>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𝑉</m:t>
                            </m:r>
                          </m:e>
                          <m:sub>
                            <m:r>
                              <a:rPr lang="fr-FR" sz="1600" i="1">
                                <a:solidFill>
                                  <a:srgbClr val="000000"/>
                                </a:solidFill>
                                <a:effectLst/>
                                <a:latin typeface="Cambria Math"/>
                                <a:ea typeface="Times New Roman"/>
                                <a:cs typeface="Arial"/>
                              </a:rPr>
                              <m:t>𝑠</m:t>
                            </m:r>
                            <m:r>
                              <a:rPr lang="ru-RU"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𝑖</m:t>
                            </m:r>
                          </m:sub>
                        </m:sSub>
                      </m:e>
                    </m:nary>
                    <m:r>
                      <a:rPr lang="fr-FR" sz="1600" i="1">
                        <a:solidFill>
                          <a:srgbClr val="000000"/>
                        </a:solidFill>
                        <a:effectLst/>
                        <a:latin typeface="Cambria Math"/>
                        <a:ea typeface="Times New Roman"/>
                        <a:cs typeface="Arial"/>
                      </a:rPr>
                      <m:t>≤</m:t>
                    </m:r>
                    <m:r>
                      <a:rPr lang="en-US" sz="1600" i="1">
                        <a:solidFill>
                          <a:srgbClr val="000000"/>
                        </a:solidFill>
                        <a:effectLst/>
                        <a:latin typeface="Cambria Math"/>
                        <a:ea typeface="Times New Roman"/>
                        <a:cs typeface="Arial"/>
                      </a:rPr>
                      <m:t>𝑆</m:t>
                    </m:r>
                  </m:oMath>
                </a14:m>
                <a:r>
                  <a:rPr lang="ru-RU" sz="1600" dirty="0">
                    <a:solidFill>
                      <a:srgbClr val="000000"/>
                    </a:solidFill>
                    <a:effectLst/>
                    <a:latin typeface="Arial"/>
                    <a:ea typeface="Times New Roman"/>
                    <a:cs typeface="Times New Roman"/>
                  </a:rPr>
                  <a:t>, где </a:t>
                </a:r>
                <a14:m>
                  <m:oMath xmlns:m="http://schemas.openxmlformats.org/officeDocument/2006/math">
                    <m:r>
                      <a:rPr lang="ru-RU" sz="1600" i="1">
                        <a:solidFill>
                          <a:srgbClr val="000000"/>
                        </a:solidFill>
                        <a:effectLst/>
                        <a:latin typeface="Cambria Math"/>
                        <a:ea typeface="Times New Roman"/>
                        <a:cs typeface="Arial"/>
                      </a:rPr>
                      <m:t>𝑆</m:t>
                    </m:r>
                  </m:oMath>
                </a14:m>
                <a:r>
                  <a:rPr lang="ru-RU" sz="1600" dirty="0">
                    <a:solidFill>
                      <a:srgbClr val="000000"/>
                    </a:solidFill>
                    <a:effectLst/>
                    <a:latin typeface="Arial"/>
                    <a:ea typeface="Times New Roman"/>
                    <a:cs typeface="Times New Roman"/>
                  </a:rPr>
                  <a:t> – размер страховой суммы по договору страхования. </a:t>
                </a:r>
                <a:endParaRPr lang="ru-RU" sz="1200" dirty="0">
                  <a:effectLst/>
                  <a:latin typeface="Calibri"/>
                  <a:ea typeface="Calibri"/>
                  <a:cs typeface="Times New Roman"/>
                </a:endParaRPr>
              </a:p>
            </p:txBody>
          </p:sp>
        </mc:Choice>
        <mc:Fallback xmlns="">
          <p:sp>
            <p:nvSpPr>
              <p:cNvPr id="10" name="Rectangle 9"/>
              <p:cNvSpPr txBox="1">
                <a:spLocks noRot="1" noChangeAspect="1" noMove="1" noResize="1" noEditPoints="1" noAdjustHandles="1" noChangeArrowheads="1" noChangeShapeType="1" noTextEdit="1"/>
              </p:cNvSpPr>
              <p:nvPr/>
            </p:nvSpPr>
            <p:spPr bwMode="auto">
              <a:xfrm>
                <a:off x="1329179" y="3352800"/>
                <a:ext cx="7535159" cy="2438400"/>
              </a:xfrm>
              <a:prstGeom prst="rect">
                <a:avLst/>
              </a:prstGeom>
              <a:blipFill rotWithShape="1">
                <a:blip r:embed="rId4"/>
                <a:stretch>
                  <a:fillRect r="-485" b="-13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Rectangle 9"/>
              <p:cNvSpPr txBox="1">
                <a:spLocks noChangeArrowheads="1"/>
              </p:cNvSpPr>
              <p:nvPr/>
            </p:nvSpPr>
            <p:spPr bwMode="auto">
              <a:xfrm>
                <a:off x="533400" y="1905000"/>
                <a:ext cx="8305800" cy="10668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a:lnSpc>
                    <a:spcPct val="115000"/>
                  </a:lnSpc>
                  <a:spcAft>
                    <a:spcPts val="0"/>
                  </a:spcAft>
                  <a:buNone/>
                </a:pPr>
                <a14:m>
                  <m:oMathPara xmlns:m="http://schemas.openxmlformats.org/officeDocument/2006/math">
                    <m:oMathParaPr>
                      <m:jc m:val="centerGroup"/>
                    </m:oMathParaPr>
                    <m:oMath xmlns:m="http://schemas.openxmlformats.org/officeDocument/2006/math">
                      <m:sSub>
                        <m:sSubPr>
                          <m:ctrlPr>
                            <a:rPr lang="ru-RU" sz="2000" b="1" i="1" smtClean="0">
                              <a:solidFill>
                                <a:schemeClr val="tx1">
                                  <a:lumMod val="85000"/>
                                  <a:lumOff val="15000"/>
                                </a:schemeClr>
                              </a:solidFill>
                              <a:latin typeface="Cambria Math"/>
                              <a:ea typeface="Times New Roman"/>
                              <a:cs typeface="Arial"/>
                            </a:rPr>
                          </m:ctrlPr>
                        </m:sSubPr>
                        <m:e>
                          <m:r>
                            <a:rPr lang="fr-FR" sz="2000" b="1" i="1">
                              <a:solidFill>
                                <a:schemeClr val="tx1">
                                  <a:lumMod val="85000"/>
                                  <a:lumOff val="15000"/>
                                </a:schemeClr>
                              </a:solidFill>
                              <a:effectLst/>
                              <a:latin typeface="Cambria Math"/>
                              <a:ea typeface="Times New Roman"/>
                              <a:cs typeface="Arial"/>
                            </a:rPr>
                            <m:t>𝑪</m:t>
                          </m:r>
                        </m:e>
                        <m:sub>
                          <m:r>
                            <a:rPr lang="fr-FR" sz="2000" b="1" i="1">
                              <a:solidFill>
                                <a:schemeClr val="tx1">
                                  <a:lumMod val="85000"/>
                                  <a:lumOff val="15000"/>
                                </a:schemeClr>
                              </a:solidFill>
                              <a:effectLst/>
                              <a:latin typeface="Cambria Math"/>
                              <a:ea typeface="Times New Roman"/>
                              <a:cs typeface="Arial"/>
                            </a:rPr>
                            <m:t>𝒔</m:t>
                          </m:r>
                        </m:sub>
                      </m:sSub>
                      <m:r>
                        <a:rPr lang="fr-FR"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fr-FR" sz="2000" b="1" i="1">
                              <a:solidFill>
                                <a:schemeClr val="tx1">
                                  <a:lumMod val="85000"/>
                                  <a:lumOff val="15000"/>
                                </a:schemeClr>
                              </a:solidFill>
                              <a:effectLst/>
                              <a:latin typeface="Cambria Math"/>
                              <a:ea typeface="Times New Roman"/>
                              <a:cs typeface="Arial"/>
                            </a:rPr>
                            <m:t>𝑪</m:t>
                          </m:r>
                        </m:e>
                        <m:sub>
                          <m:r>
                            <a:rPr lang="fr-FR" sz="2000" b="1" i="1">
                              <a:solidFill>
                                <a:schemeClr val="tx1">
                                  <a:lumMod val="85000"/>
                                  <a:lumOff val="15000"/>
                                </a:schemeClr>
                              </a:solidFill>
                              <a:effectLst/>
                              <a:latin typeface="Cambria Math"/>
                              <a:ea typeface="Times New Roman"/>
                              <a:cs typeface="Arial"/>
                            </a:rPr>
                            <m:t>𝒐</m:t>
                          </m:r>
                        </m:sub>
                      </m:sSub>
                      <m:r>
                        <a:rPr lang="fr-FR" sz="2000" b="1" i="1">
                          <a:solidFill>
                            <a:schemeClr val="tx1">
                              <a:lumMod val="85000"/>
                              <a:lumOff val="15000"/>
                            </a:schemeClr>
                          </a:solidFill>
                          <a:effectLst/>
                          <a:latin typeface="Cambria Math"/>
                          <a:ea typeface="Times New Roman"/>
                          <a:cs typeface="Arial"/>
                        </a:rPr>
                        <m:t>−</m:t>
                      </m:r>
                      <m:nary>
                        <m:naryPr>
                          <m:chr m:val="∑"/>
                          <m:limLoc m:val="undOvr"/>
                          <m:ctrlPr>
                            <a:rPr lang="ru-RU" sz="2000" b="1" i="1">
                              <a:solidFill>
                                <a:schemeClr val="tx1">
                                  <a:lumMod val="85000"/>
                                  <a:lumOff val="15000"/>
                                </a:schemeClr>
                              </a:solidFill>
                              <a:effectLst/>
                              <a:latin typeface="Cambria Math"/>
                              <a:ea typeface="Times New Roman"/>
                              <a:cs typeface="Arial"/>
                            </a:rPr>
                          </m:ctrlPr>
                        </m:naryPr>
                        <m:sub>
                          <m:r>
                            <a:rPr lang="ru-RU" sz="2000" b="1" i="1">
                              <a:solidFill>
                                <a:schemeClr val="tx1">
                                  <a:lumMod val="85000"/>
                                  <a:lumOff val="15000"/>
                                </a:schemeClr>
                              </a:solidFill>
                              <a:effectLst/>
                              <a:latin typeface="Cambria Math"/>
                              <a:ea typeface="Times New Roman"/>
                              <a:cs typeface="Arial"/>
                            </a:rPr>
                            <m:t>𝒊</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𝟏</m:t>
                          </m:r>
                        </m:sub>
                        <m:sup>
                          <m:r>
                            <a:rPr lang="ru-RU" sz="2000" b="1" i="1">
                              <a:solidFill>
                                <a:schemeClr val="tx1">
                                  <a:lumMod val="85000"/>
                                  <a:lumOff val="15000"/>
                                </a:schemeClr>
                              </a:solidFill>
                              <a:effectLst/>
                              <a:latin typeface="Cambria Math"/>
                              <a:ea typeface="Times New Roman"/>
                              <a:cs typeface="Arial"/>
                            </a:rPr>
                            <m:t>𝒕</m:t>
                          </m:r>
                        </m:sup>
                        <m:e>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𝜶</m:t>
                              </m:r>
                            </m:e>
                            <m:sub>
                              <m:r>
                                <a:rPr lang="ru-RU" sz="2000" b="1" i="1">
                                  <a:solidFill>
                                    <a:schemeClr val="tx1">
                                      <a:lumMod val="85000"/>
                                      <a:lumOff val="15000"/>
                                    </a:schemeClr>
                                  </a:solidFill>
                                  <a:effectLst/>
                                  <a:latin typeface="Cambria Math"/>
                                  <a:ea typeface="Times New Roman"/>
                                  <a:cs typeface="Arial"/>
                                </a:rPr>
                                <m:t>𝒊</m:t>
                              </m:r>
                            </m:sub>
                          </m:sSub>
                        </m:e>
                      </m:nary>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𝜺</m:t>
                          </m:r>
                        </m:e>
                        <m:sub>
                          <m:r>
                            <a:rPr lang="ru-RU" sz="2000" b="1" i="1">
                              <a:solidFill>
                                <a:schemeClr val="tx1">
                                  <a:lumMod val="85000"/>
                                  <a:lumOff val="15000"/>
                                </a:schemeClr>
                              </a:solidFill>
                              <a:effectLst/>
                              <a:latin typeface="Cambria Math"/>
                              <a:ea typeface="Times New Roman"/>
                              <a:cs typeface="Arial"/>
                            </a:rPr>
                            <m:t>𝒊</m:t>
                          </m:r>
                        </m:sub>
                      </m:sSub>
                      <m:r>
                        <a:rPr lang="ru-RU" sz="2000" b="1" i="1">
                          <a:solidFill>
                            <a:schemeClr val="tx1">
                              <a:lumMod val="85000"/>
                              <a:lumOff val="15000"/>
                            </a:schemeClr>
                          </a:solidFill>
                          <a:effectLst/>
                          <a:latin typeface="Cambria Math"/>
                          <a:ea typeface="Times New Roman"/>
                          <a:cs typeface="Arial"/>
                        </a:rPr>
                        <m:t> </m:t>
                      </m:r>
                      <m:d>
                        <m:dPr>
                          <m:ctrlPr>
                            <a:rPr lang="ru-RU" sz="2000" b="1" i="1">
                              <a:solidFill>
                                <a:schemeClr val="tx1">
                                  <a:lumMod val="85000"/>
                                  <a:lumOff val="15000"/>
                                </a:schemeClr>
                              </a:solidFill>
                              <a:effectLst/>
                              <a:latin typeface="Cambria Math"/>
                              <a:ea typeface="Times New Roman"/>
                              <a:cs typeface="Arial"/>
                            </a:rPr>
                          </m:ctrlPr>
                        </m:dPr>
                        <m:e>
                          <m:sSub>
                            <m:sSubPr>
                              <m:ctrlPr>
                                <a:rPr lang="ru-RU" sz="2000" b="1" i="1">
                                  <a:solidFill>
                                    <a:schemeClr val="tx1">
                                      <a:lumMod val="85000"/>
                                      <a:lumOff val="15000"/>
                                    </a:schemeClr>
                                  </a:solidFill>
                                  <a:effectLst/>
                                  <a:latin typeface="Cambria Math"/>
                                  <a:ea typeface="Times New Roman"/>
                                  <a:cs typeface="Arial"/>
                                </a:rPr>
                              </m:ctrlPr>
                            </m:sSubPr>
                            <m:e>
                              <m:r>
                                <a:rPr lang="en-US" sz="2000" b="1" i="1">
                                  <a:solidFill>
                                    <a:schemeClr val="tx1">
                                      <a:lumMod val="85000"/>
                                      <a:lumOff val="15000"/>
                                    </a:schemeClr>
                                  </a:solidFill>
                                  <a:effectLst/>
                                  <a:latin typeface="Cambria Math"/>
                                  <a:ea typeface="Times New Roman"/>
                                  <a:cs typeface="Arial"/>
                                </a:rPr>
                                <m:t>𝑼</m:t>
                              </m:r>
                            </m:e>
                            <m:sub>
                              <m:r>
                                <a:rPr lang="en-US" sz="2000" b="1" i="1">
                                  <a:solidFill>
                                    <a:schemeClr val="tx1">
                                      <a:lumMod val="85000"/>
                                      <a:lumOff val="15000"/>
                                    </a:schemeClr>
                                  </a:solidFill>
                                  <a:effectLst/>
                                  <a:latin typeface="Cambria Math"/>
                                  <a:ea typeface="Times New Roman"/>
                                  <a:cs typeface="Arial"/>
                                </a:rPr>
                                <m:t>𝒊</m:t>
                              </m:r>
                            </m:sub>
                          </m:sSub>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𝑷</m:t>
                              </m:r>
                            </m:e>
                            <m:sub>
                              <m:r>
                                <a:rPr lang="ru-RU" sz="2000" b="1" i="1">
                                  <a:solidFill>
                                    <a:schemeClr val="tx1">
                                      <a:lumMod val="85000"/>
                                      <a:lumOff val="15000"/>
                                    </a:schemeClr>
                                  </a:solidFill>
                                  <a:effectLst/>
                                  <a:latin typeface="Cambria Math"/>
                                  <a:ea typeface="Times New Roman"/>
                                  <a:cs typeface="Arial"/>
                                </a:rPr>
                                <m:t>𝒔</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𝒊</m:t>
                              </m:r>
                            </m:sub>
                          </m:sSub>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𝑽</m:t>
                              </m:r>
                            </m:e>
                            <m:sub>
                              <m:r>
                                <a:rPr lang="ru-RU" sz="2000" b="1" i="1">
                                  <a:solidFill>
                                    <a:schemeClr val="tx1">
                                      <a:lumMod val="85000"/>
                                      <a:lumOff val="15000"/>
                                    </a:schemeClr>
                                  </a:solidFill>
                                  <a:effectLst/>
                                  <a:latin typeface="Cambria Math"/>
                                  <a:ea typeface="Times New Roman"/>
                                  <a:cs typeface="Arial"/>
                                </a:rPr>
                                <m:t>𝒔</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𝒊</m:t>
                              </m:r>
                            </m:sub>
                          </m:sSub>
                        </m:e>
                      </m:d>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en-US" sz="2000" b="1" i="1">
                              <a:solidFill>
                                <a:schemeClr val="tx1">
                                  <a:lumMod val="85000"/>
                                  <a:lumOff val="15000"/>
                                </a:schemeClr>
                              </a:solidFill>
                              <a:effectLst/>
                              <a:latin typeface="Cambria Math"/>
                              <a:ea typeface="Times New Roman"/>
                              <a:cs typeface="Arial"/>
                            </a:rPr>
                            <m:t>𝒅</m:t>
                          </m:r>
                        </m:e>
                        <m:sub>
                          <m:r>
                            <a:rPr lang="en-US" sz="2000" b="1" i="1">
                              <a:solidFill>
                                <a:schemeClr val="tx1">
                                  <a:lumMod val="85000"/>
                                  <a:lumOff val="15000"/>
                                </a:schemeClr>
                              </a:solidFill>
                              <a:effectLst/>
                              <a:latin typeface="Cambria Math"/>
                              <a:ea typeface="Times New Roman"/>
                              <a:cs typeface="Arial"/>
                            </a:rPr>
                            <m:t>𝒂</m:t>
                          </m:r>
                        </m:sub>
                      </m:sSub>
                      <m:nary>
                        <m:naryPr>
                          <m:chr m:val="∑"/>
                          <m:limLoc m:val="undOvr"/>
                          <m:ctrlPr>
                            <a:rPr lang="ru-RU" sz="2000" b="1" i="1">
                              <a:solidFill>
                                <a:schemeClr val="tx1">
                                  <a:lumMod val="85000"/>
                                  <a:lumOff val="15000"/>
                                </a:schemeClr>
                              </a:solidFill>
                              <a:effectLst/>
                              <a:latin typeface="Cambria Math"/>
                              <a:ea typeface="Times New Roman"/>
                              <a:cs typeface="Arial"/>
                            </a:rPr>
                          </m:ctrlPr>
                        </m:naryPr>
                        <m:sub>
                          <m:r>
                            <a:rPr lang="ru-RU" sz="2000" b="1" i="1">
                              <a:solidFill>
                                <a:schemeClr val="tx1">
                                  <a:lumMod val="85000"/>
                                  <a:lumOff val="15000"/>
                                </a:schemeClr>
                              </a:solidFill>
                              <a:effectLst/>
                              <a:latin typeface="Cambria Math"/>
                              <a:ea typeface="Times New Roman"/>
                              <a:cs typeface="Arial"/>
                            </a:rPr>
                            <m:t>𝒊</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𝟏</m:t>
                          </m:r>
                        </m:sub>
                        <m:sup>
                          <m:r>
                            <a:rPr lang="ru-RU" sz="2000" b="1" i="1">
                              <a:solidFill>
                                <a:schemeClr val="tx1">
                                  <a:lumMod val="85000"/>
                                  <a:lumOff val="15000"/>
                                </a:schemeClr>
                              </a:solidFill>
                              <a:effectLst/>
                              <a:latin typeface="Cambria Math"/>
                              <a:ea typeface="Times New Roman"/>
                              <a:cs typeface="Arial"/>
                            </a:rPr>
                            <m:t>𝒕</m:t>
                          </m:r>
                        </m:sup>
                        <m:e>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𝜶</m:t>
                              </m:r>
                            </m:e>
                            <m:sub>
                              <m:r>
                                <a:rPr lang="ru-RU" sz="2000" b="1" i="1">
                                  <a:solidFill>
                                    <a:schemeClr val="tx1">
                                      <a:lumMod val="85000"/>
                                      <a:lumOff val="15000"/>
                                    </a:schemeClr>
                                  </a:solidFill>
                                  <a:effectLst/>
                                  <a:latin typeface="Cambria Math"/>
                                  <a:ea typeface="Times New Roman"/>
                                  <a:cs typeface="Arial"/>
                                </a:rPr>
                                <m:t>𝒊</m:t>
                              </m:r>
                            </m:sub>
                          </m:sSub>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𝜺</m:t>
                              </m:r>
                            </m:e>
                            <m:sub>
                              <m:r>
                                <a:rPr lang="ru-RU" sz="2000" b="1" i="1">
                                  <a:solidFill>
                                    <a:schemeClr val="tx1">
                                      <a:lumMod val="85000"/>
                                      <a:lumOff val="15000"/>
                                    </a:schemeClr>
                                  </a:solidFill>
                                  <a:effectLst/>
                                  <a:latin typeface="Cambria Math"/>
                                  <a:ea typeface="Times New Roman"/>
                                  <a:cs typeface="Arial"/>
                                </a:rPr>
                                <m:t>𝒊</m:t>
                              </m:r>
                            </m:sub>
                          </m:sSub>
                          <m:d>
                            <m:dPr>
                              <m:ctrlPr>
                                <a:rPr lang="ru-RU" sz="2000" b="1" i="1">
                                  <a:solidFill>
                                    <a:schemeClr val="tx1">
                                      <a:lumMod val="85000"/>
                                      <a:lumOff val="15000"/>
                                    </a:schemeClr>
                                  </a:solidFill>
                                  <a:effectLst/>
                                  <a:latin typeface="Cambria Math"/>
                                  <a:ea typeface="Times New Roman"/>
                                  <a:cs typeface="Arial"/>
                                </a:rPr>
                              </m:ctrlPr>
                            </m:dPr>
                            <m:e>
                              <m:sSub>
                                <m:sSubPr>
                                  <m:ctrlPr>
                                    <a:rPr lang="ru-RU" sz="2000" b="1" i="1">
                                      <a:solidFill>
                                        <a:schemeClr val="tx1">
                                          <a:lumMod val="85000"/>
                                          <a:lumOff val="15000"/>
                                        </a:schemeClr>
                                      </a:solidFill>
                                      <a:effectLst/>
                                      <a:latin typeface="Cambria Math"/>
                                      <a:ea typeface="Times New Roman"/>
                                      <a:cs typeface="Arial"/>
                                    </a:rPr>
                                  </m:ctrlPr>
                                </m:sSubPr>
                                <m:e>
                                  <m:r>
                                    <a:rPr lang="fr-FR" sz="2000" b="1" i="1">
                                      <a:solidFill>
                                        <a:schemeClr val="tx1">
                                          <a:lumMod val="85000"/>
                                          <a:lumOff val="15000"/>
                                        </a:schemeClr>
                                      </a:solidFill>
                                      <a:effectLst/>
                                      <a:latin typeface="Cambria Math"/>
                                      <a:ea typeface="Times New Roman"/>
                                      <a:cs typeface="Arial"/>
                                    </a:rPr>
                                    <m:t>𝑪</m:t>
                                  </m:r>
                                </m:e>
                                <m:sub>
                                  <m:r>
                                    <a:rPr lang="fr-FR" sz="2000" b="1" i="1">
                                      <a:solidFill>
                                        <a:schemeClr val="tx1">
                                          <a:lumMod val="85000"/>
                                          <a:lumOff val="15000"/>
                                        </a:schemeClr>
                                      </a:solidFill>
                                      <a:effectLst/>
                                      <a:latin typeface="Cambria Math"/>
                                      <a:ea typeface="Times New Roman"/>
                                      <a:cs typeface="Arial"/>
                                    </a:rPr>
                                    <m:t>𝒐</m:t>
                                  </m:r>
                                </m:sub>
                              </m:sSub>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en-US" sz="2000" b="1" i="1">
                                      <a:solidFill>
                                        <a:schemeClr val="tx1">
                                          <a:lumMod val="85000"/>
                                          <a:lumOff val="15000"/>
                                        </a:schemeClr>
                                      </a:solidFill>
                                      <a:effectLst/>
                                      <a:latin typeface="Cambria Math"/>
                                      <a:ea typeface="Times New Roman"/>
                                      <a:cs typeface="Arial"/>
                                    </a:rPr>
                                    <m:t>𝑼</m:t>
                                  </m:r>
                                </m:e>
                                <m:sub>
                                  <m:r>
                                    <a:rPr lang="en-US" sz="2000" b="1" i="1">
                                      <a:solidFill>
                                        <a:schemeClr val="tx1">
                                          <a:lumMod val="85000"/>
                                          <a:lumOff val="15000"/>
                                        </a:schemeClr>
                                      </a:solidFill>
                                      <a:effectLst/>
                                      <a:latin typeface="Cambria Math"/>
                                      <a:ea typeface="Times New Roman"/>
                                      <a:cs typeface="Arial"/>
                                    </a:rPr>
                                    <m:t>𝒊</m:t>
                                  </m:r>
                                </m:sub>
                              </m:sSub>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𝑷</m:t>
                                  </m:r>
                                </m:e>
                                <m:sub>
                                  <m:r>
                                    <a:rPr lang="ru-RU" sz="2000" b="1" i="1">
                                      <a:solidFill>
                                        <a:schemeClr val="tx1">
                                          <a:lumMod val="85000"/>
                                          <a:lumOff val="15000"/>
                                        </a:schemeClr>
                                      </a:solidFill>
                                      <a:effectLst/>
                                      <a:latin typeface="Cambria Math"/>
                                      <a:ea typeface="Times New Roman"/>
                                      <a:cs typeface="Arial"/>
                                    </a:rPr>
                                    <m:t>𝒔</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𝒊</m:t>
                                  </m:r>
                                </m:sub>
                              </m:sSub>
                              <m:r>
                                <a:rPr lang="ru-RU" sz="2000" b="1" i="1">
                                  <a:solidFill>
                                    <a:schemeClr val="tx1">
                                      <a:lumMod val="85000"/>
                                      <a:lumOff val="15000"/>
                                    </a:schemeClr>
                                  </a:solidFill>
                                  <a:effectLst/>
                                  <a:latin typeface="Cambria Math"/>
                                  <a:ea typeface="Times New Roman"/>
                                  <a:cs typeface="Arial"/>
                                </a:rPr>
                                <m:t>+</m:t>
                              </m:r>
                              <m:sSub>
                                <m:sSubPr>
                                  <m:ctrlPr>
                                    <a:rPr lang="ru-RU" sz="2000" b="1" i="1">
                                      <a:solidFill>
                                        <a:schemeClr val="tx1">
                                          <a:lumMod val="85000"/>
                                          <a:lumOff val="15000"/>
                                        </a:schemeClr>
                                      </a:solidFill>
                                      <a:effectLst/>
                                      <a:latin typeface="Cambria Math"/>
                                      <a:ea typeface="Times New Roman"/>
                                      <a:cs typeface="Arial"/>
                                    </a:rPr>
                                  </m:ctrlPr>
                                </m:sSubPr>
                                <m:e>
                                  <m:r>
                                    <a:rPr lang="ru-RU" sz="2000" b="1" i="1">
                                      <a:solidFill>
                                        <a:schemeClr val="tx1">
                                          <a:lumMod val="85000"/>
                                          <a:lumOff val="15000"/>
                                        </a:schemeClr>
                                      </a:solidFill>
                                      <a:effectLst/>
                                      <a:latin typeface="Cambria Math"/>
                                      <a:ea typeface="Times New Roman"/>
                                      <a:cs typeface="Arial"/>
                                    </a:rPr>
                                    <m:t>𝑽</m:t>
                                  </m:r>
                                </m:e>
                                <m:sub>
                                  <m:r>
                                    <a:rPr lang="ru-RU" sz="2000" b="1" i="1">
                                      <a:solidFill>
                                        <a:schemeClr val="tx1">
                                          <a:lumMod val="85000"/>
                                          <a:lumOff val="15000"/>
                                        </a:schemeClr>
                                      </a:solidFill>
                                      <a:effectLst/>
                                      <a:latin typeface="Cambria Math"/>
                                      <a:ea typeface="Times New Roman"/>
                                      <a:cs typeface="Arial"/>
                                    </a:rPr>
                                    <m:t>𝒔</m:t>
                                  </m:r>
                                  <m:r>
                                    <a:rPr lang="ru-RU" sz="2000" b="1" i="1">
                                      <a:solidFill>
                                        <a:schemeClr val="tx1">
                                          <a:lumMod val="85000"/>
                                          <a:lumOff val="15000"/>
                                        </a:schemeClr>
                                      </a:solidFill>
                                      <a:effectLst/>
                                      <a:latin typeface="Cambria Math"/>
                                      <a:ea typeface="Times New Roman"/>
                                      <a:cs typeface="Arial"/>
                                    </a:rPr>
                                    <m:t>,</m:t>
                                  </m:r>
                                  <m:r>
                                    <a:rPr lang="ru-RU" sz="2000" b="1" i="1">
                                      <a:solidFill>
                                        <a:schemeClr val="tx1">
                                          <a:lumMod val="85000"/>
                                          <a:lumOff val="15000"/>
                                        </a:schemeClr>
                                      </a:solidFill>
                                      <a:effectLst/>
                                      <a:latin typeface="Cambria Math"/>
                                      <a:ea typeface="Times New Roman"/>
                                      <a:cs typeface="Arial"/>
                                    </a:rPr>
                                    <m:t>𝒊</m:t>
                                  </m:r>
                                </m:sub>
                              </m:sSub>
                            </m:e>
                          </m:d>
                        </m:e>
                      </m:nary>
                      <m:r>
                        <a:rPr lang="ru-RU" sz="2000" b="1" i="1">
                          <a:solidFill>
                            <a:schemeClr val="tx1">
                              <a:lumMod val="85000"/>
                              <a:lumOff val="15000"/>
                            </a:schemeClr>
                          </a:solidFill>
                          <a:effectLst/>
                          <a:latin typeface="Cambria Math"/>
                          <a:ea typeface="Times New Roman"/>
                          <a:cs typeface="Arial"/>
                        </a:rPr>
                        <m:t> ,</m:t>
                      </m:r>
                    </m:oMath>
                  </m:oMathPara>
                </a14:m>
                <a:endParaRPr lang="ru-RU" sz="2000" b="1" dirty="0">
                  <a:solidFill>
                    <a:schemeClr val="tx1">
                      <a:lumMod val="85000"/>
                      <a:lumOff val="15000"/>
                    </a:schemeClr>
                  </a:solidFill>
                  <a:effectLst/>
                  <a:latin typeface="Arial" pitchFamily="34" charset="0"/>
                  <a:ea typeface="Calibri"/>
                  <a:cs typeface="Arial" pitchFamily="34" charset="0"/>
                </a:endParaRPr>
              </a:p>
            </p:txBody>
          </p:sp>
        </mc:Choice>
        <mc:Fallback xmlns="">
          <p:sp>
            <p:nvSpPr>
              <p:cNvPr id="11" name="Rectangle 9"/>
              <p:cNvSpPr txBox="1">
                <a:spLocks noRot="1" noChangeAspect="1" noMove="1" noResize="1" noEditPoints="1" noAdjustHandles="1" noChangeArrowheads="1" noChangeShapeType="1" noTextEdit="1"/>
              </p:cNvSpPr>
              <p:nvPr/>
            </p:nvSpPr>
            <p:spPr bwMode="auto">
              <a:xfrm>
                <a:off x="533400" y="1905000"/>
                <a:ext cx="8305800" cy="1066800"/>
              </a:xfrm>
              <a:prstGeom prst="rect">
                <a:avLst/>
              </a:prstGeom>
              <a:blipFill rotWithShape="1">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238680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6"/>
          <p:cNvSpPr txBox="1">
            <a:spLocks noGrp="1" noChangeArrowheads="1"/>
          </p:cNvSpPr>
          <p:nvPr/>
        </p:nvSpPr>
        <p:spPr bwMode="auto">
          <a:xfrm>
            <a:off x="6096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chemeClr val="accent2"/>
              </a:buClr>
              <a:buFont typeface="Wingdings" pitchFamily="2" charset="2"/>
              <a:buChar char="o"/>
            </a:pPr>
            <a:r>
              <a:rPr lang="ru-RU" sz="1200" dirty="0" smtClean="0"/>
              <a:t>2014</a:t>
            </a:r>
            <a:endParaRPr lang="ru-RU" sz="1200" dirty="0"/>
          </a:p>
        </p:txBody>
      </p:sp>
      <p:sp>
        <p:nvSpPr>
          <p:cNvPr id="19459" name="Rectangle 8"/>
          <p:cNvSpPr txBox="1">
            <a:spLocks noGrp="1" noChangeArrowheads="1"/>
          </p:cNvSpPr>
          <p:nvPr/>
        </p:nvSpPr>
        <p:spPr bwMode="auto">
          <a:xfrm>
            <a:off x="6553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fld id="{D95919A0-8052-4060-9CD9-688AF4408C76}" type="slidenum">
              <a:rPr lang="ru-RU" sz="1200"/>
              <a:pPr algn="r" eaLnBrk="1" hangingPunct="1"/>
              <a:t>21</a:t>
            </a:fld>
            <a:endParaRPr lang="ru-RU" sz="1200"/>
          </a:p>
        </p:txBody>
      </p:sp>
      <p:sp>
        <p:nvSpPr>
          <p:cNvPr id="19460" name="Rectangle 9"/>
          <p:cNvSpPr>
            <a:spLocks noChangeArrowheads="1"/>
          </p:cNvSpPr>
          <p:nvPr/>
        </p:nvSpPr>
        <p:spPr bwMode="auto">
          <a:xfrm>
            <a:off x="609600" y="1752600"/>
            <a:ext cx="79581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lnSpc>
                <a:spcPct val="90000"/>
              </a:lnSpc>
              <a:buClr>
                <a:schemeClr val="accent2"/>
              </a:buClr>
              <a:buFont typeface="Wingdings" pitchFamily="2" charset="2"/>
              <a:buChar char="o"/>
            </a:pPr>
            <a:endParaRPr lang="ru-RU" sz="2000" b="1">
              <a:solidFill>
                <a:srgbClr val="4D4D4D"/>
              </a:solidFill>
            </a:endParaRPr>
          </a:p>
          <a:p>
            <a:pPr marL="469900" indent="-469900" eaLnBrk="0" hangingPunct="0">
              <a:spcBef>
                <a:spcPct val="20000"/>
              </a:spcBef>
              <a:buClr>
                <a:schemeClr val="accent2"/>
              </a:buClr>
              <a:buFont typeface="Wingdings" pitchFamily="2" charset="2"/>
              <a:buChar char="o"/>
            </a:pPr>
            <a:endParaRPr lang="ru-RU" sz="1600" b="1"/>
          </a:p>
          <a:p>
            <a:pPr marL="469900" indent="-469900" eaLnBrk="0" hangingPunct="0">
              <a:spcBef>
                <a:spcPct val="20000"/>
              </a:spcBef>
              <a:buClr>
                <a:schemeClr val="accent2"/>
              </a:buClr>
              <a:buFont typeface="Wingdings" pitchFamily="2" charset="2"/>
              <a:buChar char="o"/>
            </a:pPr>
            <a:endParaRPr lang="ru-RU" sz="1600" b="1"/>
          </a:p>
          <a:p>
            <a:pPr marL="469900" indent="-469900" eaLnBrk="0" hangingPunct="0">
              <a:spcBef>
                <a:spcPct val="20000"/>
              </a:spcBef>
              <a:buClr>
                <a:schemeClr val="accent2"/>
              </a:buClr>
              <a:buFont typeface="Wingdings" pitchFamily="2" charset="2"/>
              <a:buChar char="o"/>
            </a:pPr>
            <a:endParaRPr lang="ru-RU" sz="1600" b="1"/>
          </a:p>
          <a:p>
            <a:pPr marL="469900" indent="-469900" eaLnBrk="0" hangingPunct="0">
              <a:spcBef>
                <a:spcPct val="20000"/>
              </a:spcBef>
              <a:buClr>
                <a:schemeClr val="accent2"/>
              </a:buClr>
              <a:buFont typeface="Wingdings" pitchFamily="2" charset="2"/>
              <a:buNone/>
            </a:pPr>
            <a:endParaRPr lang="ru-RU" sz="1600" b="1"/>
          </a:p>
        </p:txBody>
      </p:sp>
      <p:sp>
        <p:nvSpPr>
          <p:cNvPr id="4098" name="Rectangle 2"/>
          <p:cNvSpPr>
            <a:spLocks noChangeArrowheads="1"/>
          </p:cNvSpPr>
          <p:nvPr/>
        </p:nvSpPr>
        <p:spPr bwMode="auto">
          <a:xfrm>
            <a:off x="533400" y="304800"/>
            <a:ext cx="80422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defRPr/>
            </a:pPr>
            <a:r>
              <a:rPr lang="ru-RU" sz="2800">
                <a:solidFill>
                  <a:srgbClr val="4D4D4D"/>
                </a:solidFill>
                <a:effectLst>
                  <a:outerShdw blurRad="38100" dist="38100" dir="2700000" algn="tl">
                    <a:srgbClr val="C0C0C0"/>
                  </a:outerShdw>
                </a:effectLst>
                <a:cs typeface="Arial" charset="0"/>
              </a:rPr>
              <a:t>Метод Хаустона </a:t>
            </a:r>
            <a:r>
              <a:rPr lang="ru-RU" sz="2800">
                <a:solidFill>
                  <a:schemeClr val="tx2"/>
                </a:solidFill>
                <a:cs typeface="Arial" charset="0"/>
              </a:rPr>
              <a:t/>
            </a:r>
            <a:br>
              <a:rPr lang="ru-RU" sz="2800">
                <a:solidFill>
                  <a:schemeClr val="tx2"/>
                </a:solidFill>
                <a:cs typeface="Arial" charset="0"/>
              </a:rPr>
            </a:br>
            <a:endParaRPr lang="ru-RU" sz="2800">
              <a:solidFill>
                <a:schemeClr val="tx2"/>
              </a:solidFill>
              <a:cs typeface="Arial" charset="0"/>
            </a:endParaRPr>
          </a:p>
        </p:txBody>
      </p:sp>
      <p:pic>
        <p:nvPicPr>
          <p:cNvPr id="1946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663" y="533400"/>
            <a:ext cx="720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49" name="Rectangle 41"/>
          <p:cNvSpPr>
            <a:spLocks noChangeArrowheads="1"/>
          </p:cNvSpPr>
          <p:nvPr/>
        </p:nvSpPr>
        <p:spPr bwMode="auto">
          <a:xfrm>
            <a:off x="2209800" y="3276600"/>
            <a:ext cx="6362700" cy="2743200"/>
          </a:xfrm>
          <a:prstGeom prst="rect">
            <a:avLst/>
          </a:prstGeom>
          <a:solidFill>
            <a:srgbClr val="FFFFCC">
              <a:alpha val="70195"/>
            </a:srgbClr>
          </a:solidFill>
          <a:ln w="15875">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marL="342900" indent="-342900" defTabSz="762000"/>
            <a:r>
              <a:rPr lang="fr-FR" sz="3200">
                <a:solidFill>
                  <a:srgbClr val="4D4D4D"/>
                </a:solidFill>
                <a:latin typeface="Arial" pitchFamily="34" charset="0"/>
              </a:rPr>
              <a:t>S</a:t>
            </a:r>
            <a:r>
              <a:rPr lang="fr-FR" sz="3200" baseline="-25000">
                <a:solidFill>
                  <a:srgbClr val="4D4D4D"/>
                </a:solidFill>
                <a:latin typeface="Arial" pitchFamily="34" charset="0"/>
              </a:rPr>
              <a:t>r</a:t>
            </a:r>
            <a:r>
              <a:rPr lang="fr-FR" sz="3200">
                <a:solidFill>
                  <a:srgbClr val="4D4D4D"/>
                </a:solidFill>
                <a:latin typeface="Arial" pitchFamily="34" charset="0"/>
              </a:rPr>
              <a:t> = S</a:t>
            </a:r>
            <a:r>
              <a:rPr lang="fr-FR" sz="3200" baseline="-25000">
                <a:solidFill>
                  <a:srgbClr val="4D4D4D"/>
                </a:solidFill>
                <a:latin typeface="Arial" pitchFamily="34" charset="0"/>
              </a:rPr>
              <a:t>0</a:t>
            </a:r>
            <a:r>
              <a:rPr lang="fr-FR" sz="3200">
                <a:solidFill>
                  <a:srgbClr val="4D4D4D"/>
                </a:solidFill>
                <a:latin typeface="Arial" pitchFamily="34" charset="0"/>
              </a:rPr>
              <a:t>– L+ v</a:t>
            </a:r>
            <a:r>
              <a:rPr lang="ru-RU" sz="3200">
                <a:solidFill>
                  <a:srgbClr val="4D4D4D"/>
                </a:solidFill>
                <a:latin typeface="Arial" pitchFamily="34" charset="0"/>
              </a:rPr>
              <a:t> </a:t>
            </a:r>
            <a:r>
              <a:rPr lang="fr-FR" sz="3200">
                <a:solidFill>
                  <a:srgbClr val="4D4D4D"/>
                </a:solidFill>
                <a:latin typeface="Arial" pitchFamily="34" charset="0"/>
              </a:rPr>
              <a:t>(S</a:t>
            </a:r>
            <a:r>
              <a:rPr lang="fr-FR" sz="3200" baseline="-25000">
                <a:solidFill>
                  <a:srgbClr val="4D4D4D"/>
                </a:solidFill>
                <a:latin typeface="Arial" pitchFamily="34" charset="0"/>
              </a:rPr>
              <a:t>0</a:t>
            </a:r>
            <a:r>
              <a:rPr lang="fr-FR" sz="3200">
                <a:solidFill>
                  <a:srgbClr val="4D4D4D"/>
                </a:solidFill>
                <a:latin typeface="Arial" pitchFamily="34" charset="0"/>
              </a:rPr>
              <a:t>– L– F)+ r F</a:t>
            </a:r>
            <a:endParaRPr lang="ru-RU" sz="3200">
              <a:solidFill>
                <a:srgbClr val="4D4D4D"/>
              </a:solidFill>
              <a:latin typeface="Arial" pitchFamily="34" charset="0"/>
            </a:endParaRPr>
          </a:p>
          <a:p>
            <a:pPr marL="342900" indent="-342900" defTabSz="762000"/>
            <a:endParaRPr lang="ru-RU" sz="1600">
              <a:solidFill>
                <a:srgbClr val="4D4D4D"/>
              </a:solidFill>
              <a:latin typeface="Arial" pitchFamily="34" charset="0"/>
            </a:endParaRPr>
          </a:p>
          <a:p>
            <a:pPr marL="342900" indent="-342900" defTabSz="762000"/>
            <a:r>
              <a:rPr lang="fr-FR">
                <a:solidFill>
                  <a:srgbClr val="4D4D4D"/>
                </a:solidFill>
                <a:latin typeface="Arial" pitchFamily="34" charset="0"/>
              </a:rPr>
              <a:t>S</a:t>
            </a:r>
            <a:r>
              <a:rPr lang="en-US" baseline="-25000">
                <a:solidFill>
                  <a:srgbClr val="4D4D4D"/>
                </a:solidFill>
                <a:latin typeface="Arial" pitchFamily="34" charset="0"/>
              </a:rPr>
              <a:t>r</a:t>
            </a:r>
            <a:r>
              <a:rPr lang="fr-FR">
                <a:solidFill>
                  <a:srgbClr val="4D4D4D"/>
                </a:solidFill>
                <a:latin typeface="Arial" pitchFamily="34" charset="0"/>
              </a:rPr>
              <a:t> – </a:t>
            </a:r>
            <a:r>
              <a:rPr lang="ru-RU">
                <a:solidFill>
                  <a:srgbClr val="4D4D4D"/>
                </a:solidFill>
                <a:latin typeface="Arial" pitchFamily="34" charset="0"/>
              </a:rPr>
              <a:t>стоимость чистых активов в конце финансового</a:t>
            </a:r>
          </a:p>
          <a:p>
            <a:pPr marL="342900" indent="-342900" defTabSz="762000"/>
            <a:r>
              <a:rPr lang="ru-RU">
                <a:solidFill>
                  <a:srgbClr val="4D4D4D"/>
                </a:solidFill>
                <a:latin typeface="Arial" pitchFamily="34" charset="0"/>
              </a:rPr>
              <a:t>       периода при сохранении всех рисков;</a:t>
            </a:r>
          </a:p>
          <a:p>
            <a:pPr marL="342900" indent="-342900" defTabSz="762000"/>
            <a:r>
              <a:rPr lang="en-US">
                <a:solidFill>
                  <a:srgbClr val="4D4D4D"/>
                </a:solidFill>
                <a:latin typeface="Arial" pitchFamily="34" charset="0"/>
              </a:rPr>
              <a:t>L </a:t>
            </a:r>
            <a:r>
              <a:rPr lang="ru-RU">
                <a:solidFill>
                  <a:srgbClr val="4D4D4D"/>
                </a:solidFill>
                <a:latin typeface="Arial" pitchFamily="34" charset="0"/>
              </a:rPr>
              <a:t> </a:t>
            </a:r>
            <a:r>
              <a:rPr lang="fr-FR">
                <a:solidFill>
                  <a:srgbClr val="4D4D4D"/>
                </a:solidFill>
                <a:latin typeface="Arial" pitchFamily="34" charset="0"/>
              </a:rPr>
              <a:t>– </a:t>
            </a:r>
            <a:r>
              <a:rPr lang="ru-RU">
                <a:solidFill>
                  <a:srgbClr val="4D4D4D"/>
                </a:solidFill>
                <a:latin typeface="Arial" pitchFamily="34" charset="0"/>
              </a:rPr>
              <a:t>ожидаемые убытки в случае материализации рисков</a:t>
            </a:r>
            <a:endParaRPr lang="en-US">
              <a:solidFill>
                <a:srgbClr val="4D4D4D"/>
              </a:solidFill>
              <a:latin typeface="Arial" pitchFamily="34" charset="0"/>
            </a:endParaRPr>
          </a:p>
          <a:p>
            <a:pPr marL="342900" indent="-342900" defTabSz="762000"/>
            <a:r>
              <a:rPr lang="en-US">
                <a:solidFill>
                  <a:srgbClr val="4D4D4D"/>
                </a:solidFill>
                <a:latin typeface="Arial" pitchFamily="34" charset="0"/>
              </a:rPr>
              <a:t>     </a:t>
            </a:r>
            <a:r>
              <a:rPr lang="ru-RU">
                <a:solidFill>
                  <a:srgbClr val="4D4D4D"/>
                </a:solidFill>
                <a:latin typeface="Arial" pitchFamily="34" charset="0"/>
              </a:rPr>
              <a:t>  (при наступлении страховых случаев);</a:t>
            </a:r>
          </a:p>
          <a:p>
            <a:pPr marL="342900" indent="-342900" defTabSz="762000"/>
            <a:r>
              <a:rPr lang="en-US">
                <a:solidFill>
                  <a:srgbClr val="4D4D4D"/>
                </a:solidFill>
                <a:latin typeface="Arial" pitchFamily="34" charset="0"/>
              </a:rPr>
              <a:t>F </a:t>
            </a:r>
            <a:r>
              <a:rPr lang="ru-RU">
                <a:solidFill>
                  <a:srgbClr val="4D4D4D"/>
                </a:solidFill>
                <a:latin typeface="Arial" pitchFamily="34" charset="0"/>
              </a:rPr>
              <a:t> </a:t>
            </a:r>
            <a:r>
              <a:rPr lang="fr-FR">
                <a:solidFill>
                  <a:srgbClr val="4D4D4D"/>
                </a:solidFill>
                <a:latin typeface="Arial" pitchFamily="34" charset="0"/>
              </a:rPr>
              <a:t>– </a:t>
            </a:r>
            <a:r>
              <a:rPr lang="ru-RU">
                <a:solidFill>
                  <a:srgbClr val="4D4D4D"/>
                </a:solidFill>
                <a:latin typeface="Arial" pitchFamily="34" charset="0"/>
              </a:rPr>
              <a:t>размер резервного (компенсационного) фонда;</a:t>
            </a:r>
          </a:p>
          <a:p>
            <a:pPr marL="342900" indent="-342900" defTabSz="762000"/>
            <a:r>
              <a:rPr lang="en-US">
                <a:solidFill>
                  <a:srgbClr val="4D4D4D"/>
                </a:solidFill>
                <a:latin typeface="Arial" pitchFamily="34" charset="0"/>
              </a:rPr>
              <a:t>r  </a:t>
            </a:r>
            <a:r>
              <a:rPr lang="fr-FR">
                <a:solidFill>
                  <a:srgbClr val="4D4D4D"/>
                </a:solidFill>
                <a:latin typeface="Arial" pitchFamily="34" charset="0"/>
              </a:rPr>
              <a:t>– </a:t>
            </a:r>
            <a:r>
              <a:rPr lang="ru-RU">
                <a:solidFill>
                  <a:srgbClr val="4D4D4D"/>
                </a:solidFill>
                <a:latin typeface="Arial" pitchFamily="34" charset="0"/>
              </a:rPr>
              <a:t>средняя доходность активов резервного фонда в </a:t>
            </a:r>
          </a:p>
          <a:p>
            <a:pPr marL="342900" indent="-342900" defTabSz="762000"/>
            <a:r>
              <a:rPr lang="ru-RU">
                <a:solidFill>
                  <a:srgbClr val="4D4D4D"/>
                </a:solidFill>
                <a:latin typeface="Arial" pitchFamily="34" charset="0"/>
              </a:rPr>
              <a:t>       течение финансового периода</a:t>
            </a:r>
          </a:p>
        </p:txBody>
      </p:sp>
      <p:sp>
        <p:nvSpPr>
          <p:cNvPr id="2" name="Rectangle 41"/>
          <p:cNvSpPr>
            <a:spLocks noChangeArrowheads="1"/>
          </p:cNvSpPr>
          <p:nvPr/>
        </p:nvSpPr>
        <p:spPr bwMode="auto">
          <a:xfrm>
            <a:off x="647700" y="1981200"/>
            <a:ext cx="6591300" cy="838200"/>
          </a:xfrm>
          <a:prstGeom prst="rect">
            <a:avLst/>
          </a:prstGeom>
          <a:solidFill>
            <a:srgbClr val="FFFFCC"/>
          </a:solidFill>
          <a:ln w="15875">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defTabSz="762000"/>
            <a:r>
              <a:rPr lang="ru-RU">
                <a:solidFill>
                  <a:srgbClr val="4D4D4D"/>
                </a:solidFill>
                <a:latin typeface="Arial" pitchFamily="34" charset="0"/>
              </a:rPr>
              <a:t>  Оценка экономической эффективности </a:t>
            </a:r>
            <a:r>
              <a:rPr lang="ru-RU" b="1">
                <a:solidFill>
                  <a:srgbClr val="4D4D4D"/>
                </a:solidFill>
                <a:latin typeface="Arial" pitchFamily="34" charset="0"/>
              </a:rPr>
              <a:t>самострахования</a:t>
            </a:r>
            <a:r>
              <a:rPr lang="ru-RU">
                <a:solidFill>
                  <a:srgbClr val="4D4D4D"/>
                </a:solidFill>
                <a:latin typeface="Arial" pitchFamily="34" charset="0"/>
              </a:rPr>
              <a:t> </a:t>
            </a:r>
          </a:p>
          <a:p>
            <a:pPr defTabSz="762000"/>
            <a:r>
              <a:rPr lang="ru-RU">
                <a:solidFill>
                  <a:srgbClr val="4D4D4D"/>
                </a:solidFill>
                <a:latin typeface="Arial" pitchFamily="34" charset="0"/>
              </a:rPr>
              <a:t>   по стоимости чистых активов</a:t>
            </a:r>
            <a:r>
              <a:rPr lang="en-US">
                <a:solidFill>
                  <a:srgbClr val="4D4D4D"/>
                </a:solidFill>
                <a:latin typeface="Arial" pitchFamily="34" charset="0"/>
              </a:rPr>
              <a:t> </a:t>
            </a:r>
            <a:r>
              <a:rPr lang="ru-RU" i="1">
                <a:solidFill>
                  <a:srgbClr val="4D4D4D"/>
                </a:solidFill>
                <a:latin typeface="Arial" pitchFamily="34" charset="0"/>
              </a:rPr>
              <a:t>(</a:t>
            </a:r>
            <a:r>
              <a:rPr lang="en-US" i="1">
                <a:solidFill>
                  <a:srgbClr val="4D4D4D"/>
                </a:solidFill>
                <a:latin typeface="Arial" pitchFamily="34" charset="0"/>
              </a:rPr>
              <a:t>value organization)</a:t>
            </a:r>
            <a:endParaRPr lang="ru-RU" i="1">
              <a:solidFill>
                <a:srgbClr val="4D4D4D"/>
              </a:solidFill>
              <a:latin typeface="Arial" pitchFamily="34" charset="0"/>
            </a:endParaRPr>
          </a:p>
        </p:txBody>
      </p:sp>
      <p:pic>
        <p:nvPicPr>
          <p:cNvPr id="19465" name="Picture 9" descr="DB-MNL_rgb_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838200"/>
            <a:ext cx="1300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98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nodeType="withEffect">
                                  <p:stCondLst>
                                    <p:cond delay="0"/>
                                  </p:stCondLst>
                                  <p:childTnLst>
                                    <p:set>
                                      <p:cBhvr>
                                        <p:cTn id="9" dur="1" fill="hold">
                                          <p:stCondLst>
                                            <p:cond delay="0"/>
                                          </p:stCondLst>
                                        </p:cTn>
                                        <p:tgtEl>
                                          <p:spTgt spid="299049"/>
                                        </p:tgtEl>
                                        <p:attrNameLst>
                                          <p:attrName>style.visibility</p:attrName>
                                        </p:attrNameLst>
                                      </p:cBhvr>
                                      <p:to>
                                        <p:strVal val="visible"/>
                                      </p:to>
                                    </p:set>
                                    <p:animEffect transition="in" filter="plus(in)">
                                      <p:cBhvr>
                                        <p:cTn id="10" dur="2000"/>
                                        <p:tgtEl>
                                          <p:spTgt spid="299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Учет неопределенности и риска</a:t>
            </a:r>
            <a:br>
              <a:rPr lang="ru-RU" sz="2400" dirty="0" smtClean="0">
                <a:solidFill>
                  <a:schemeClr val="tx1">
                    <a:lumMod val="85000"/>
                    <a:lumOff val="15000"/>
                  </a:schemeClr>
                </a:solidFill>
                <a:effectLst>
                  <a:outerShdw blurRad="38100" dist="38100" dir="2700000" algn="tl">
                    <a:srgbClr val="C0C0C0"/>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22</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txBox="1">
            <a:spLocks noChangeArrowheads="1"/>
          </p:cNvSpPr>
          <p:nvPr/>
        </p:nvSpPr>
        <p:spPr bwMode="auto">
          <a:xfrm>
            <a:off x="1329179" y="3352800"/>
            <a:ext cx="7535159" cy="27432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180340" algn="just">
              <a:lnSpc>
                <a:spcPct val="115000"/>
              </a:lnSpc>
              <a:spcAft>
                <a:spcPts val="0"/>
              </a:spcAft>
            </a:pPr>
            <a:r>
              <a:rPr lang="ru-RU" sz="1600" dirty="0" smtClean="0">
                <a:solidFill>
                  <a:srgbClr val="000000"/>
                </a:solidFill>
                <a:latin typeface="Arial"/>
                <a:ea typeface="Times New Roman"/>
                <a:cs typeface="Times New Roman"/>
              </a:rPr>
              <a:t> проверка </a:t>
            </a:r>
            <a:r>
              <a:rPr lang="ru-RU" sz="1600" dirty="0">
                <a:solidFill>
                  <a:srgbClr val="000000"/>
                </a:solidFill>
                <a:latin typeface="Arial"/>
                <a:ea typeface="Times New Roman"/>
                <a:cs typeface="Times New Roman"/>
              </a:rPr>
              <a:t>устойчивости результата оценки в наиболее вероятных и опасных условиях;</a:t>
            </a:r>
            <a:endParaRPr lang="ru-RU" sz="1200" dirty="0">
              <a:latin typeface="Calibri"/>
              <a:ea typeface="Calibri"/>
              <a:cs typeface="Times New Roman"/>
            </a:endParaRPr>
          </a:p>
          <a:p>
            <a:pPr indent="180340" algn="just">
              <a:lnSpc>
                <a:spcPct val="115000"/>
              </a:lnSpc>
              <a:spcAft>
                <a:spcPts val="0"/>
              </a:spcAft>
            </a:pPr>
            <a:r>
              <a:rPr lang="ru-RU" sz="1600" dirty="0" smtClean="0">
                <a:solidFill>
                  <a:srgbClr val="000000"/>
                </a:solidFill>
                <a:latin typeface="Arial"/>
                <a:ea typeface="Times New Roman"/>
                <a:cs typeface="Times New Roman"/>
              </a:rPr>
              <a:t> корректирование </a:t>
            </a:r>
            <a:r>
              <a:rPr lang="ru-RU" sz="1600" dirty="0">
                <a:solidFill>
                  <a:srgbClr val="000000"/>
                </a:solidFill>
                <a:latin typeface="Arial"/>
                <a:ea typeface="Times New Roman"/>
                <a:cs typeface="Times New Roman"/>
              </a:rPr>
              <a:t>параметров проекта и применяемых экономических нормативов, замена их значений на ожидаемые значения с учетом неопределенности и риска; </a:t>
            </a:r>
            <a:endParaRPr lang="ru-RU" sz="1200" dirty="0">
              <a:latin typeface="Calibri"/>
              <a:ea typeface="Calibri"/>
              <a:cs typeface="Times New Roman"/>
            </a:endParaRPr>
          </a:p>
          <a:p>
            <a:pPr indent="180340" algn="just">
              <a:lnSpc>
                <a:spcPct val="115000"/>
              </a:lnSpc>
              <a:spcAft>
                <a:spcPts val="0"/>
              </a:spcAft>
            </a:pPr>
            <a:r>
              <a:rPr lang="ru-RU" sz="1600" dirty="0" smtClean="0">
                <a:solidFill>
                  <a:srgbClr val="000000"/>
                </a:solidFill>
                <a:latin typeface="Arial"/>
                <a:ea typeface="Times New Roman"/>
                <a:cs typeface="Times New Roman"/>
              </a:rPr>
              <a:t> вероятностная </a:t>
            </a:r>
            <a:r>
              <a:rPr lang="ru-RU" sz="1600" dirty="0">
                <a:solidFill>
                  <a:srgbClr val="000000"/>
                </a:solidFill>
                <a:latin typeface="Arial"/>
                <a:ea typeface="Times New Roman"/>
                <a:cs typeface="Times New Roman"/>
              </a:rPr>
              <a:t>оценка экономической эффективности по имеющимся статистическим данным, при этом значения показателей эффективности, установленные с учетом неопределенности и риска, рассматриваются как ожидаемые значения.</a:t>
            </a:r>
            <a:endParaRPr lang="ru-RU" sz="1200" dirty="0">
              <a:effectLst/>
              <a:latin typeface="Calibri"/>
              <a:ea typeface="Calibri"/>
              <a:cs typeface="Times New Roman"/>
            </a:endParaRPr>
          </a:p>
        </p:txBody>
      </p:sp>
      <mc:AlternateContent xmlns:mc="http://schemas.openxmlformats.org/markup-compatibility/2006" xmlns:a14="http://schemas.microsoft.com/office/drawing/2010/main">
        <mc:Choice Requires="a14">
          <p:sp>
            <p:nvSpPr>
              <p:cNvPr id="11" name="Rectangle 9"/>
              <p:cNvSpPr txBox="1">
                <a:spLocks noChangeArrowheads="1"/>
              </p:cNvSpPr>
              <p:nvPr/>
            </p:nvSpPr>
            <p:spPr bwMode="auto">
              <a:xfrm>
                <a:off x="533400" y="1905000"/>
                <a:ext cx="8305800" cy="10668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a:lnSpc>
                    <a:spcPct val="115000"/>
                  </a:lnSpc>
                  <a:spcAft>
                    <a:spcPts val="0"/>
                  </a:spcAft>
                  <a:buClr>
                    <a:srgbClr val="9B2D1F"/>
                  </a:buClr>
                  <a:buNone/>
                </a:pPr>
                <a14:m>
                  <m:oMath xmlns:m="http://schemas.openxmlformats.org/officeDocument/2006/math">
                    <m:r>
                      <m:rPr>
                        <m:nor/>
                      </m:rPr>
                      <a:rPr lang="ru-RU" sz="1600">
                        <a:solidFill>
                          <a:srgbClr val="000000"/>
                        </a:solidFill>
                        <a:latin typeface="Arial"/>
                        <a:ea typeface="Times New Roman"/>
                      </a:rPr>
                      <m:t>Для учета количественных характеристик неопределенности в </m:t>
                    </m:r>
                    <m:r>
                      <m:rPr>
                        <m:nor/>
                      </m:rPr>
                      <a:rPr lang="ru-RU" sz="1600" b="0" i="0" smtClean="0">
                        <a:solidFill>
                          <a:srgbClr val="000000"/>
                        </a:solidFill>
                        <a:latin typeface="Arial"/>
                        <a:ea typeface="Times New Roman"/>
                      </a:rPr>
                      <m:t>п</m:t>
                    </m:r>
                    <m:r>
                      <m:rPr>
                        <m:nor/>
                      </m:rPr>
                      <a:rPr lang="ru-RU" sz="1600">
                        <a:solidFill>
                          <a:srgbClr val="000000"/>
                        </a:solidFill>
                        <a:latin typeface="Arial"/>
                        <a:ea typeface="Times New Roman"/>
                      </a:rPr>
                      <m:t>риведенных</m:t>
                    </m:r>
                    <m:r>
                      <m:rPr>
                        <m:nor/>
                      </m:rPr>
                      <a:rPr lang="ru-RU" sz="1600" b="0" i="0" smtClean="0">
                        <a:solidFill>
                          <a:srgbClr val="000000"/>
                        </a:solidFill>
                        <a:latin typeface="Arial"/>
                        <a:ea typeface="Times New Roman"/>
                      </a:rPr>
                      <m:t> </m:t>
                    </m:r>
                    <m:r>
                      <m:rPr>
                        <m:nor/>
                      </m:rPr>
                      <a:rPr lang="ru-RU" sz="1600">
                        <a:solidFill>
                          <a:srgbClr val="000000"/>
                        </a:solidFill>
                        <a:latin typeface="Arial"/>
                        <a:ea typeface="Times New Roman"/>
                      </a:rPr>
                      <m:t>моделях могут использоваться разныеподходы,отличающиеся способами описания данных, точностью идостоверностью получаемых оценок</m:t>
                    </m:r>
                  </m:oMath>
                </a14:m>
                <a:r>
                  <a:rPr lang="ru-RU" sz="1600" b="1" dirty="0" smtClean="0">
                    <a:solidFill>
                      <a:prstClr val="black">
                        <a:lumMod val="85000"/>
                        <a:lumOff val="15000"/>
                      </a:prstClr>
                    </a:solidFill>
                    <a:latin typeface="Arial" pitchFamily="34" charset="0"/>
                    <a:ea typeface="Calibri"/>
                    <a:cs typeface="Arial" pitchFamily="34" charset="0"/>
                  </a:rPr>
                  <a:t>:</a:t>
                </a:r>
                <a:endParaRPr lang="ru-RU" sz="1600" b="1" dirty="0">
                  <a:solidFill>
                    <a:prstClr val="black">
                      <a:lumMod val="85000"/>
                      <a:lumOff val="15000"/>
                    </a:prstClr>
                  </a:solidFill>
                  <a:latin typeface="Arial" pitchFamily="34" charset="0"/>
                  <a:ea typeface="Calibri"/>
                  <a:cs typeface="Arial" pitchFamily="34" charset="0"/>
                </a:endParaRPr>
              </a:p>
            </p:txBody>
          </p:sp>
        </mc:Choice>
        <mc:Fallback xmlns="">
          <p:sp>
            <p:nvSpPr>
              <p:cNvPr id="11" name="Rectangle 9"/>
              <p:cNvSpPr txBox="1">
                <a:spLocks noRot="1" noChangeAspect="1" noMove="1" noResize="1" noEditPoints="1" noAdjustHandles="1" noChangeArrowheads="1" noChangeShapeType="1" noTextEdit="1"/>
              </p:cNvSpPr>
              <p:nvPr/>
            </p:nvSpPr>
            <p:spPr bwMode="auto">
              <a:xfrm>
                <a:off x="533400" y="1905000"/>
                <a:ext cx="8305800" cy="1066800"/>
              </a:xfrm>
              <a:prstGeom prst="rect">
                <a:avLst/>
              </a:prstGeom>
              <a:blipFill rotWithShape="1">
                <a:blip r:embed="rId4"/>
                <a:stretch>
                  <a:fillRect l="-7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4273069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Распределенная оценка </a:t>
            </a:r>
            <a:br>
              <a:rPr lang="ru-RU" sz="2400" dirty="0" smtClean="0">
                <a:solidFill>
                  <a:schemeClr val="tx1">
                    <a:lumMod val="85000"/>
                    <a:lumOff val="15000"/>
                  </a:schemeClr>
                </a:solidFill>
                <a:effectLst>
                  <a:outerShdw blurRad="38100" dist="38100" dir="2700000" algn="tl">
                    <a:srgbClr val="C0C0C0"/>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23</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Rectangle 9"/>
              <p:cNvSpPr txBox="1">
                <a:spLocks noChangeArrowheads="1"/>
              </p:cNvSpPr>
              <p:nvPr/>
            </p:nvSpPr>
            <p:spPr bwMode="auto">
              <a:xfrm>
                <a:off x="1329179" y="4038600"/>
                <a:ext cx="7535159" cy="17526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0" algn="just">
                  <a:lnSpc>
                    <a:spcPct val="115000"/>
                  </a:lnSpc>
                  <a:spcAft>
                    <a:spcPts val="0"/>
                  </a:spcAft>
                  <a:buNone/>
                </a:pPr>
                <a:r>
                  <a:rPr lang="ru-RU" sz="1600" dirty="0">
                    <a:solidFill>
                      <a:srgbClr val="000000"/>
                    </a:solidFill>
                    <a:latin typeface="Arial"/>
                    <a:ea typeface="Times New Roman"/>
                    <a:cs typeface="Times New Roman"/>
                  </a:rPr>
                  <a:t>Функция риска характеризует вероятность того, что в случае возникновения ущерба (убытков) при проведении организацией компенсирующих мероприятий по обеспечению имущественной ответственности случайная величина стоимости организации в конце расчетного периода </a:t>
                </a:r>
                <a14:m>
                  <m:oMath xmlns:m="http://schemas.openxmlformats.org/officeDocument/2006/math">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 </m:t>
                        </m:r>
                        <m:acc>
                          <m:accPr>
                            <m:chr m:val="̂"/>
                            <m:ctrlPr>
                              <a:rPr lang="ru-RU" sz="1600" i="1">
                                <a:solidFill>
                                  <a:srgbClr val="000000"/>
                                </a:solidFill>
                                <a:effectLst/>
                                <a:latin typeface="Cambria Math"/>
                                <a:ea typeface="Times New Roman"/>
                                <a:cs typeface="Arial"/>
                              </a:rPr>
                            </m:ctrlPr>
                          </m:accPr>
                          <m:e>
                            <m:r>
                              <a:rPr lang="fr-FR" sz="1600" i="1">
                                <a:solidFill>
                                  <a:srgbClr val="000000"/>
                                </a:solidFill>
                                <a:effectLst/>
                                <a:latin typeface="Cambria Math"/>
                                <a:ea typeface="Times New Roman"/>
                                <a:cs typeface="Arial"/>
                              </a:rPr>
                              <m:t>𝐶</m:t>
                            </m:r>
                          </m:e>
                        </m:acc>
                      </m:e>
                      <m:sub>
                        <m:r>
                          <a:rPr lang="fr-FR" sz="1600" i="1">
                            <a:solidFill>
                              <a:srgbClr val="000000"/>
                            </a:solidFill>
                            <a:effectLst/>
                            <a:latin typeface="Cambria Math"/>
                            <a:ea typeface="Times New Roman"/>
                            <a:cs typeface="Arial"/>
                          </a:rPr>
                          <m:t>𝑡</m:t>
                        </m:r>
                      </m:sub>
                    </m:sSub>
                  </m:oMath>
                </a14:m>
                <a:r>
                  <a:rPr lang="ru-RU" sz="1600" dirty="0">
                    <a:solidFill>
                      <a:srgbClr val="000000"/>
                    </a:solidFill>
                    <a:effectLst/>
                    <a:latin typeface="Arial"/>
                    <a:ea typeface="Times New Roman"/>
                    <a:cs typeface="Times New Roman"/>
                  </a:rPr>
                  <a:t> окажется меньше стоимости организации в начале периода </a:t>
                </a:r>
                <a14:m>
                  <m:oMath xmlns:m="http://schemas.openxmlformats.org/officeDocument/2006/math">
                    <m:sSub>
                      <m:sSubPr>
                        <m:ctrlPr>
                          <a:rPr lang="ru-RU" sz="1600" i="1">
                            <a:solidFill>
                              <a:srgbClr val="000000"/>
                            </a:solidFill>
                            <a:effectLst/>
                            <a:latin typeface="Cambria Math"/>
                            <a:ea typeface="Times New Roman"/>
                            <a:cs typeface="Arial"/>
                          </a:rPr>
                        </m:ctrlPr>
                      </m:sSubPr>
                      <m:e>
                        <m:r>
                          <a:rPr lang="en-US" sz="1600" i="1">
                            <a:solidFill>
                              <a:srgbClr val="000000"/>
                            </a:solidFill>
                            <a:effectLst/>
                            <a:latin typeface="Cambria Math"/>
                            <a:ea typeface="Times New Roman"/>
                            <a:cs typeface="Arial"/>
                          </a:rPr>
                          <m:t>𝐶</m:t>
                        </m:r>
                      </m:e>
                      <m:sub>
                        <m:r>
                          <a:rPr lang="ru-RU" sz="1600" i="1">
                            <a:solidFill>
                              <a:srgbClr val="000000"/>
                            </a:solidFill>
                            <a:effectLst/>
                            <a:latin typeface="Cambria Math"/>
                            <a:ea typeface="Times New Roman"/>
                            <a:cs typeface="Arial"/>
                          </a:rPr>
                          <m:t>0</m:t>
                        </m:r>
                      </m:sub>
                    </m:sSub>
                  </m:oMath>
                </a14:m>
                <a:r>
                  <a:rPr lang="ru-RU" sz="1600" dirty="0">
                    <a:solidFill>
                      <a:srgbClr val="000000"/>
                    </a:solidFill>
                    <a:effectLst/>
                    <a:latin typeface="Arial"/>
                    <a:ea typeface="Times New Roman"/>
                    <a:cs typeface="Times New Roman"/>
                  </a:rPr>
                  <a:t>. </a:t>
                </a:r>
                <a:endParaRPr lang="ru-RU" sz="1200" dirty="0">
                  <a:effectLst/>
                  <a:latin typeface="Calibri"/>
                  <a:ea typeface="Calibri"/>
                  <a:cs typeface="Times New Roman"/>
                </a:endParaRPr>
              </a:p>
            </p:txBody>
          </p:sp>
        </mc:Choice>
        <mc:Fallback xmlns="">
          <p:sp>
            <p:nvSpPr>
              <p:cNvPr id="10" name="Rectangle 9"/>
              <p:cNvSpPr txBox="1">
                <a:spLocks noRot="1" noChangeAspect="1" noMove="1" noResize="1" noEditPoints="1" noAdjustHandles="1" noChangeArrowheads="1" noChangeShapeType="1" noTextEdit="1"/>
              </p:cNvSpPr>
              <p:nvPr/>
            </p:nvSpPr>
            <p:spPr bwMode="auto">
              <a:xfrm>
                <a:off x="1329179" y="4038600"/>
                <a:ext cx="7535159" cy="1752600"/>
              </a:xfrm>
              <a:prstGeom prst="rect">
                <a:avLst/>
              </a:prstGeom>
              <a:blipFill rotWithShape="1">
                <a:blip r:embed="rId4"/>
                <a:stretch>
                  <a:fillRect r="-485" b="-487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Rectangle 9"/>
              <p:cNvSpPr txBox="1">
                <a:spLocks noChangeArrowheads="1"/>
              </p:cNvSpPr>
              <p:nvPr/>
            </p:nvSpPr>
            <p:spPr bwMode="auto">
              <a:xfrm>
                <a:off x="533400" y="1905000"/>
                <a:ext cx="8305800" cy="17526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180340" algn="just">
                  <a:lnSpc>
                    <a:spcPct val="115000"/>
                  </a:lnSpc>
                  <a:spcAft>
                    <a:spcPts val="0"/>
                  </a:spcAft>
                </a:pPr>
                <a:r>
                  <a:rPr lang="ru-RU" sz="1600" dirty="0">
                    <a:solidFill>
                      <a:srgbClr val="000000"/>
                    </a:solidFill>
                    <a:latin typeface="Arial"/>
                    <a:ea typeface="Times New Roman"/>
                    <a:cs typeface="Times New Roman"/>
                  </a:rPr>
                  <a:t>Математическое описание задачи распределенной оценки экономической эффективности в вероятностной постановке будет иметь вид</a:t>
                </a:r>
                <a:r>
                  <a:rPr lang="ru-RU" sz="1600" dirty="0" smtClean="0">
                    <a:solidFill>
                      <a:srgbClr val="000000"/>
                    </a:solidFill>
                    <a:latin typeface="Arial"/>
                    <a:ea typeface="Times New Roman"/>
                    <a:cs typeface="Times New Roman"/>
                  </a:rPr>
                  <a:t>:</a:t>
                </a:r>
                <a:endParaRPr lang="ru-RU" sz="1600" i="1" dirty="0" smtClean="0">
                  <a:solidFill>
                    <a:srgbClr val="000000"/>
                  </a:solidFill>
                  <a:effectLst/>
                  <a:latin typeface="Cambria Math"/>
                  <a:ea typeface="Times New Roman"/>
                  <a:cs typeface="Arial"/>
                </a:endParaRPr>
              </a:p>
              <a:p>
                <a:pPr indent="0" algn="just">
                  <a:lnSpc>
                    <a:spcPct val="115000"/>
                  </a:lnSpc>
                  <a:spcAft>
                    <a:spcPts val="0"/>
                  </a:spcAft>
                  <a:buNone/>
                </a:pPr>
                <a14:m>
                  <m:oMathPara xmlns:m="http://schemas.openxmlformats.org/officeDocument/2006/math">
                    <m:oMathParaPr>
                      <m:jc m:val="centerGroup"/>
                    </m:oMathParaPr>
                    <m:oMath xmlns:m="http://schemas.openxmlformats.org/officeDocument/2006/math">
                      <m:sSub>
                        <m:sSubPr>
                          <m:ctrlPr>
                            <a:rPr lang="ru-RU" sz="2000" b="1" i="1">
                              <a:solidFill>
                                <a:srgbClr val="000000"/>
                              </a:solidFill>
                              <a:effectLst/>
                              <a:latin typeface="Cambria Math"/>
                              <a:ea typeface="Times New Roman"/>
                              <a:cs typeface="Arial"/>
                            </a:rPr>
                          </m:ctrlPr>
                        </m:sSubPr>
                        <m:e>
                          <m:r>
                            <a:rPr lang="fr-FR" sz="2000" b="1" i="1">
                              <a:solidFill>
                                <a:srgbClr val="000000"/>
                              </a:solidFill>
                              <a:effectLst/>
                              <a:latin typeface="Cambria Math"/>
                              <a:ea typeface="Times New Roman"/>
                              <a:cs typeface="Arial"/>
                            </a:rPr>
                            <m:t>𝑹</m:t>
                          </m:r>
                          <m:r>
                            <a:rPr lang="fr-FR" sz="2000" b="1" i="1">
                              <a:solidFill>
                                <a:srgbClr val="000000"/>
                              </a:solidFill>
                              <a:effectLst/>
                              <a:latin typeface="Cambria Math"/>
                              <a:ea typeface="Times New Roman"/>
                              <a:cs typeface="Arial"/>
                            </a:rPr>
                            <m:t>(</m:t>
                          </m:r>
                          <m:acc>
                            <m:accPr>
                              <m:chr m:val="̂"/>
                              <m:ctrlPr>
                                <a:rPr lang="ru-RU" sz="2000" b="1" i="1">
                                  <a:solidFill>
                                    <a:srgbClr val="000000"/>
                                  </a:solidFill>
                                  <a:effectLst/>
                                  <a:latin typeface="Cambria Math"/>
                                  <a:ea typeface="Times New Roman"/>
                                  <a:cs typeface="Arial"/>
                                </a:rPr>
                              </m:ctrlPr>
                            </m:accPr>
                            <m:e>
                              <m:r>
                                <a:rPr lang="fr-FR" sz="2000" b="1" i="1">
                                  <a:solidFill>
                                    <a:srgbClr val="000000"/>
                                  </a:solidFill>
                                  <a:effectLst/>
                                  <a:latin typeface="Cambria Math"/>
                                  <a:ea typeface="Times New Roman"/>
                                  <a:cs typeface="Arial"/>
                                </a:rPr>
                                <m:t>𝑪</m:t>
                              </m:r>
                            </m:e>
                          </m:acc>
                        </m:e>
                        <m:sub>
                          <m:r>
                            <a:rPr lang="fr-FR" sz="2000" b="1" i="1">
                              <a:solidFill>
                                <a:srgbClr val="000000"/>
                              </a:solidFill>
                              <a:effectLst/>
                              <a:latin typeface="Cambria Math"/>
                              <a:ea typeface="Times New Roman"/>
                              <a:cs typeface="Arial"/>
                            </a:rPr>
                            <m:t>𝒕</m:t>
                          </m:r>
                        </m:sub>
                      </m:sSub>
                      <m:r>
                        <a:rPr lang="fr-FR" sz="2000" b="1" i="1">
                          <a:solidFill>
                            <a:srgbClr val="000000"/>
                          </a:solidFill>
                          <a:effectLst/>
                          <a:latin typeface="Cambria Math"/>
                          <a:ea typeface="Times New Roman"/>
                          <a:cs typeface="Arial"/>
                        </a:rPr>
                        <m:t>)=</m:t>
                      </m:r>
                      <m:sSub>
                        <m:sSubPr>
                          <m:ctrlPr>
                            <a:rPr lang="ru-RU" sz="2000" b="1" i="1">
                              <a:solidFill>
                                <a:srgbClr val="000000"/>
                              </a:solidFill>
                              <a:effectLst/>
                              <a:latin typeface="Cambria Math"/>
                              <a:ea typeface="Times New Roman"/>
                              <a:cs typeface="Arial"/>
                            </a:rPr>
                          </m:ctrlPr>
                        </m:sSubPr>
                        <m:e>
                          <m:r>
                            <a:rPr lang="fr-FR" sz="2000" b="1" i="1">
                              <a:solidFill>
                                <a:srgbClr val="000000"/>
                              </a:solidFill>
                              <a:effectLst/>
                              <a:latin typeface="Cambria Math"/>
                              <a:ea typeface="Times New Roman"/>
                              <a:cs typeface="Arial"/>
                            </a:rPr>
                            <m:t>𝑷</m:t>
                          </m:r>
                          <m:r>
                            <a:rPr lang="fr-FR" sz="2000" b="1" i="1">
                              <a:solidFill>
                                <a:srgbClr val="000000"/>
                              </a:solidFill>
                              <a:effectLst/>
                              <a:latin typeface="Cambria Math"/>
                              <a:ea typeface="Times New Roman"/>
                              <a:cs typeface="Arial"/>
                            </a:rPr>
                            <m:t>{</m:t>
                          </m:r>
                          <m:acc>
                            <m:accPr>
                              <m:chr m:val="̂"/>
                              <m:ctrlPr>
                                <a:rPr lang="ru-RU" sz="2000" b="1" i="1">
                                  <a:solidFill>
                                    <a:srgbClr val="000000"/>
                                  </a:solidFill>
                                  <a:effectLst/>
                                  <a:latin typeface="Cambria Math"/>
                                  <a:ea typeface="Times New Roman"/>
                                  <a:cs typeface="Arial"/>
                                </a:rPr>
                              </m:ctrlPr>
                            </m:accPr>
                            <m:e>
                              <m:r>
                                <a:rPr lang="fr-FR" sz="2000" b="1" i="1">
                                  <a:solidFill>
                                    <a:srgbClr val="000000"/>
                                  </a:solidFill>
                                  <a:effectLst/>
                                  <a:latin typeface="Cambria Math"/>
                                  <a:ea typeface="Times New Roman"/>
                                  <a:cs typeface="Arial"/>
                                </a:rPr>
                                <m:t>𝑪</m:t>
                              </m:r>
                            </m:e>
                          </m:acc>
                        </m:e>
                        <m:sub>
                          <m:r>
                            <a:rPr lang="fr-FR" sz="2000" b="1" i="1">
                              <a:solidFill>
                                <a:srgbClr val="000000"/>
                              </a:solidFill>
                              <a:effectLst/>
                              <a:latin typeface="Cambria Math"/>
                              <a:ea typeface="Times New Roman"/>
                              <a:cs typeface="Arial"/>
                            </a:rPr>
                            <m:t>𝒕</m:t>
                          </m:r>
                        </m:sub>
                      </m:sSub>
                      <m:r>
                        <a:rPr lang="fr-FR" sz="2000" b="1" i="1">
                          <a:solidFill>
                            <a:srgbClr val="000000"/>
                          </a:solidFill>
                          <a:effectLst/>
                          <a:latin typeface="Cambria Math"/>
                          <a:ea typeface="Times New Roman"/>
                          <a:cs typeface="Arial"/>
                        </a:rPr>
                        <m:t>&lt;</m:t>
                      </m:r>
                      <m:sSub>
                        <m:sSubPr>
                          <m:ctrlPr>
                            <a:rPr lang="ru-RU" sz="2000" b="1" i="1">
                              <a:solidFill>
                                <a:srgbClr val="000000"/>
                              </a:solidFill>
                              <a:effectLst/>
                              <a:latin typeface="Cambria Math"/>
                              <a:ea typeface="Times New Roman"/>
                              <a:cs typeface="Arial"/>
                            </a:rPr>
                          </m:ctrlPr>
                        </m:sSubPr>
                        <m:e>
                          <m:r>
                            <a:rPr lang="fr-FR" sz="2000" b="1" i="1">
                              <a:solidFill>
                                <a:srgbClr val="000000"/>
                              </a:solidFill>
                              <a:effectLst/>
                              <a:latin typeface="Cambria Math"/>
                              <a:ea typeface="Times New Roman"/>
                              <a:cs typeface="Arial"/>
                            </a:rPr>
                            <m:t>𝑪</m:t>
                          </m:r>
                        </m:e>
                        <m:sub>
                          <m:r>
                            <a:rPr lang="fr-FR" sz="2000" b="1" i="1">
                              <a:solidFill>
                                <a:srgbClr val="000000"/>
                              </a:solidFill>
                              <a:effectLst/>
                              <a:latin typeface="Cambria Math"/>
                              <a:ea typeface="Times New Roman"/>
                              <a:cs typeface="Arial"/>
                            </a:rPr>
                            <m:t>𝟎</m:t>
                          </m:r>
                        </m:sub>
                      </m:sSub>
                      <m:r>
                        <a:rPr lang="fr-FR" sz="2000" b="1" i="1">
                          <a:solidFill>
                            <a:srgbClr val="000000"/>
                          </a:solidFill>
                          <a:effectLst/>
                          <a:latin typeface="Cambria Math"/>
                          <a:ea typeface="Times New Roman"/>
                          <a:cs typeface="Arial"/>
                        </a:rPr>
                        <m:t>}</m:t>
                      </m:r>
                      <m:r>
                        <a:rPr lang="ru-RU" sz="2000" b="1" i="1">
                          <a:solidFill>
                            <a:srgbClr val="000000"/>
                          </a:solidFill>
                          <a:effectLst/>
                          <a:latin typeface="Cambria Math"/>
                          <a:ea typeface="Times New Roman"/>
                          <a:cs typeface="Arial"/>
                        </a:rPr>
                        <m:t>,</m:t>
                      </m:r>
                    </m:oMath>
                  </m:oMathPara>
                </a14:m>
                <a:endParaRPr lang="ru-RU" sz="2000" b="1" dirty="0">
                  <a:effectLst/>
                  <a:latin typeface="Arial" pitchFamily="34" charset="0"/>
                  <a:ea typeface="Calibri"/>
                  <a:cs typeface="Arial" pitchFamily="34" charset="0"/>
                </a:endParaRPr>
              </a:p>
              <a:p>
                <a:pPr indent="0" algn="just">
                  <a:lnSpc>
                    <a:spcPct val="115000"/>
                  </a:lnSpc>
                  <a:spcAft>
                    <a:spcPts val="0"/>
                  </a:spcAft>
                  <a:buNone/>
                </a:pPr>
                <a:r>
                  <a:rPr lang="ru-RU" sz="1600" dirty="0">
                    <a:solidFill>
                      <a:srgbClr val="000000"/>
                    </a:solidFill>
                    <a:effectLst/>
                    <a:latin typeface="Arial"/>
                    <a:ea typeface="Times New Roman"/>
                    <a:cs typeface="Times New Roman"/>
                  </a:rPr>
                  <a:t>где</a:t>
                </a:r>
                <a14:m>
                  <m:oMath xmlns:m="http://schemas.openxmlformats.org/officeDocument/2006/math">
                    <m:r>
                      <a:rPr lang="ru-RU" sz="1600" i="1">
                        <a:solidFill>
                          <a:srgbClr val="000000"/>
                        </a:solidFill>
                        <a:effectLst/>
                        <a:latin typeface="Cambria Math"/>
                        <a:ea typeface="Times New Roman"/>
                        <a:cs typeface="Arial"/>
                      </a:rPr>
                      <m:t> </m:t>
                    </m:r>
                    <m:sSub>
                      <m:sSubPr>
                        <m:ctrlPr>
                          <a:rPr lang="ru-RU" sz="1600" i="1">
                            <a:solidFill>
                              <a:srgbClr val="000000"/>
                            </a:solidFill>
                            <a:effectLst/>
                            <a:latin typeface="Cambria Math"/>
                            <a:ea typeface="Times New Roman"/>
                            <a:cs typeface="Arial"/>
                          </a:rPr>
                        </m:ctrlPr>
                      </m:sSubPr>
                      <m:e>
                        <m:r>
                          <a:rPr lang="fr-FR" sz="1600" i="1">
                            <a:solidFill>
                              <a:srgbClr val="000000"/>
                            </a:solidFill>
                            <a:effectLst/>
                            <a:latin typeface="Cambria Math"/>
                            <a:ea typeface="Times New Roman"/>
                            <a:cs typeface="Arial"/>
                          </a:rPr>
                          <m:t> </m:t>
                        </m:r>
                        <m:r>
                          <a:rPr lang="fr-FR" sz="1600" i="1">
                            <a:solidFill>
                              <a:srgbClr val="000000"/>
                            </a:solidFill>
                            <a:effectLst/>
                            <a:latin typeface="Cambria Math"/>
                            <a:ea typeface="Times New Roman"/>
                            <a:cs typeface="Arial"/>
                          </a:rPr>
                          <m:t>𝑅</m:t>
                        </m:r>
                        <m:r>
                          <a:rPr lang="fr-FR" sz="1600" i="1">
                            <a:solidFill>
                              <a:srgbClr val="000000"/>
                            </a:solidFill>
                            <a:effectLst/>
                            <a:latin typeface="Cambria Math"/>
                            <a:ea typeface="Times New Roman"/>
                            <a:cs typeface="Arial"/>
                          </a:rPr>
                          <m:t>(</m:t>
                        </m:r>
                        <m:acc>
                          <m:accPr>
                            <m:chr m:val="̂"/>
                            <m:ctrlPr>
                              <a:rPr lang="ru-RU" sz="1600" i="1">
                                <a:solidFill>
                                  <a:srgbClr val="000000"/>
                                </a:solidFill>
                                <a:effectLst/>
                                <a:latin typeface="Cambria Math"/>
                                <a:ea typeface="Times New Roman"/>
                                <a:cs typeface="Arial"/>
                              </a:rPr>
                            </m:ctrlPr>
                          </m:accPr>
                          <m:e>
                            <m:r>
                              <a:rPr lang="fr-FR" sz="1600" i="1">
                                <a:solidFill>
                                  <a:srgbClr val="000000"/>
                                </a:solidFill>
                                <a:effectLst/>
                                <a:latin typeface="Cambria Math"/>
                                <a:ea typeface="Times New Roman"/>
                                <a:cs typeface="Arial"/>
                              </a:rPr>
                              <m:t>𝐶</m:t>
                            </m:r>
                          </m:e>
                        </m:acc>
                      </m:e>
                      <m:sub>
                        <m:r>
                          <a:rPr lang="fr-FR" sz="1600" i="1">
                            <a:solidFill>
                              <a:srgbClr val="000000"/>
                            </a:solidFill>
                            <a:effectLst/>
                            <a:latin typeface="Cambria Math"/>
                            <a:ea typeface="Times New Roman"/>
                            <a:cs typeface="Arial"/>
                          </a:rPr>
                          <m:t>𝑡</m:t>
                        </m:r>
                      </m:sub>
                    </m:sSub>
                    <m:r>
                      <a:rPr lang="fr-FR" sz="1600" i="1">
                        <a:solidFill>
                          <a:srgbClr val="000000"/>
                        </a:solidFill>
                        <a:effectLst/>
                        <a:latin typeface="Cambria Math"/>
                        <a:ea typeface="Times New Roman"/>
                        <a:cs typeface="Arial"/>
                      </a:rPr>
                      <m:t>) </m:t>
                    </m:r>
                  </m:oMath>
                </a14:m>
                <a:r>
                  <a:rPr lang="ru-RU" sz="1600" dirty="0">
                    <a:solidFill>
                      <a:srgbClr val="000000"/>
                    </a:solidFill>
                    <a:effectLst/>
                    <a:latin typeface="Arial"/>
                    <a:ea typeface="Times New Roman"/>
                    <a:cs typeface="Times New Roman"/>
                  </a:rPr>
                  <a:t>– функция риска причинения имущественного вреда в условиях саморегулирования.</a:t>
                </a:r>
                <a:endParaRPr lang="ru-RU" sz="1200" dirty="0">
                  <a:effectLst/>
                  <a:latin typeface="Calibri"/>
                  <a:ea typeface="Calibri"/>
                  <a:cs typeface="Times New Roman"/>
                </a:endParaRPr>
              </a:p>
            </p:txBody>
          </p:sp>
        </mc:Choice>
        <mc:Fallback xmlns="">
          <p:sp>
            <p:nvSpPr>
              <p:cNvPr id="11" name="Rectangle 9"/>
              <p:cNvSpPr txBox="1">
                <a:spLocks noRot="1" noChangeAspect="1" noMove="1" noResize="1" noEditPoints="1" noAdjustHandles="1" noChangeArrowheads="1" noChangeShapeType="1" noTextEdit="1"/>
              </p:cNvSpPr>
              <p:nvPr/>
            </p:nvSpPr>
            <p:spPr bwMode="auto">
              <a:xfrm>
                <a:off x="533400" y="1905000"/>
                <a:ext cx="8305800" cy="1752600"/>
              </a:xfrm>
              <a:prstGeom prst="rect">
                <a:avLst/>
              </a:prstGeom>
              <a:blipFill rotWithShape="1">
                <a:blip r:embed="rId5"/>
                <a:stretch>
                  <a:fillRect r="-3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2811996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Перспективы инновационного развития саморегулирования</a:t>
            </a: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24</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
        <p:nvSpPr>
          <p:cNvPr id="11" name="Rectangle 9"/>
          <p:cNvSpPr txBox="1">
            <a:spLocks noChangeArrowheads="1"/>
          </p:cNvSpPr>
          <p:nvPr/>
        </p:nvSpPr>
        <p:spPr bwMode="auto">
          <a:xfrm>
            <a:off x="509833" y="2362200"/>
            <a:ext cx="8305800" cy="34290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180340" algn="just">
              <a:lnSpc>
                <a:spcPct val="115000"/>
              </a:lnSpc>
              <a:spcAft>
                <a:spcPts val="0"/>
              </a:spcAft>
            </a:pPr>
            <a:r>
              <a:rPr lang="ru-RU" sz="1600" dirty="0">
                <a:solidFill>
                  <a:srgbClr val="000000"/>
                </a:solidFill>
                <a:latin typeface="Arial"/>
                <a:ea typeface="Times New Roman"/>
                <a:cs typeface="Times New Roman"/>
              </a:rPr>
              <a:t>Решения по страхованию, формированию компенсационного фонда и иным способам обеспечения имущественной ответственности оказывают существенное влияние на стоимость организации, поскольку затраты на эти мероприятия уменьшают величину чистых активов, которые организации могли бы направить на развитие производства, повышение его результативности и эффективности. </a:t>
            </a:r>
            <a:endParaRPr lang="ru-RU" sz="1600" dirty="0" smtClean="0">
              <a:solidFill>
                <a:srgbClr val="000000"/>
              </a:solidFill>
              <a:latin typeface="Arial"/>
              <a:ea typeface="Times New Roman"/>
              <a:cs typeface="Times New Roman"/>
            </a:endParaRPr>
          </a:p>
          <a:p>
            <a:pPr indent="180340" algn="just">
              <a:lnSpc>
                <a:spcPct val="115000"/>
              </a:lnSpc>
              <a:spcAft>
                <a:spcPts val="0"/>
              </a:spcAft>
            </a:pPr>
            <a:r>
              <a:rPr lang="ru-RU" sz="1600" dirty="0" smtClean="0">
                <a:solidFill>
                  <a:srgbClr val="000000"/>
                </a:solidFill>
                <a:latin typeface="Arial"/>
                <a:ea typeface="Times New Roman"/>
                <a:cs typeface="Times New Roman"/>
              </a:rPr>
              <a:t>С </a:t>
            </a:r>
            <a:r>
              <a:rPr lang="ru-RU" sz="1600" dirty="0">
                <a:solidFill>
                  <a:srgbClr val="000000"/>
                </a:solidFill>
                <a:latin typeface="Arial"/>
                <a:ea typeface="Times New Roman"/>
                <a:cs typeface="Times New Roman"/>
              </a:rPr>
              <a:t>другой стороны, применение указанных способов обеспечения ответственности снижают риск невосполнимых экономических потерь организации, связанных с возникновением недопустимого уровня ущерба (убытков) организации.</a:t>
            </a:r>
            <a:endParaRPr lang="ru-RU" sz="1200" dirty="0">
              <a:effectLst/>
              <a:latin typeface="Calibri"/>
              <a:ea typeface="Calibri"/>
              <a:cs typeface="Times New Roman"/>
            </a:endParaRPr>
          </a:p>
        </p:txBody>
      </p:sp>
      <p:pic>
        <p:nvPicPr>
          <p:cNvPr id="9" name="Picture 7"/>
          <p:cNvPicPr>
            <a:picLocks noChangeAspect="1" noChangeArrowheads="1"/>
          </p:cNvPicPr>
          <p:nvPr/>
        </p:nvPicPr>
        <p:blipFill>
          <a:blip r:embed="rId4"/>
          <a:srcRect/>
          <a:stretch>
            <a:fillRect/>
          </a:stretch>
        </p:blipFill>
        <p:spPr bwMode="auto">
          <a:xfrm>
            <a:off x="6157798" y="5105400"/>
            <a:ext cx="1625600" cy="1219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004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Перспективы инновационного развития саморегулирования</a:t>
            </a: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25</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
        <p:nvSpPr>
          <p:cNvPr id="11" name="Rectangle 9"/>
          <p:cNvSpPr txBox="1">
            <a:spLocks noChangeArrowheads="1"/>
          </p:cNvSpPr>
          <p:nvPr/>
        </p:nvSpPr>
        <p:spPr bwMode="auto">
          <a:xfrm>
            <a:off x="509833" y="2362200"/>
            <a:ext cx="8305800" cy="3429000"/>
          </a:xfrm>
          <a:prstGeom prst="rect">
            <a:avLst/>
          </a:prstGeom>
          <a:gradFill flip="none" rotWithShape="1">
            <a:gsLst>
              <a:gs pos="0">
                <a:srgbClr val="FFEFD1"/>
              </a:gs>
              <a:gs pos="64999">
                <a:srgbClr val="F0EBD5"/>
              </a:gs>
              <a:gs pos="100000">
                <a:srgbClr val="D1C39F"/>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180340" algn="just">
              <a:lnSpc>
                <a:spcPct val="115000"/>
              </a:lnSpc>
              <a:spcAft>
                <a:spcPts val="0"/>
              </a:spcAft>
            </a:pPr>
            <a:r>
              <a:rPr lang="ru-RU" sz="1600" dirty="0">
                <a:solidFill>
                  <a:srgbClr val="000000"/>
                </a:solidFill>
                <a:latin typeface="Arial"/>
                <a:ea typeface="Times New Roman"/>
                <a:cs typeface="Times New Roman"/>
              </a:rPr>
              <a:t>Используя метод </a:t>
            </a:r>
            <a:r>
              <a:rPr lang="ru-RU" sz="1600" dirty="0" err="1">
                <a:solidFill>
                  <a:srgbClr val="000000"/>
                </a:solidFill>
                <a:latin typeface="Arial"/>
                <a:ea typeface="Times New Roman"/>
                <a:cs typeface="Times New Roman"/>
              </a:rPr>
              <a:t>Хаустона</a:t>
            </a:r>
            <a:r>
              <a:rPr lang="ru-RU" sz="1600" dirty="0">
                <a:solidFill>
                  <a:srgbClr val="000000"/>
                </a:solidFill>
                <a:latin typeface="Arial"/>
                <a:ea typeface="Times New Roman"/>
                <a:cs typeface="Times New Roman"/>
              </a:rPr>
              <a:t> в инновационной постановке, становится возможным справедливое распределение ответственности и риска между субъектами предпринимательской или профессиональной деятельности в условиях саморегулирования</a:t>
            </a:r>
            <a:r>
              <a:rPr lang="ru-RU" sz="1600" dirty="0" smtClean="0">
                <a:solidFill>
                  <a:srgbClr val="000000"/>
                </a:solidFill>
                <a:latin typeface="Arial"/>
                <a:ea typeface="Times New Roman"/>
                <a:cs typeface="Times New Roman"/>
              </a:rPr>
              <a:t>.</a:t>
            </a:r>
          </a:p>
          <a:p>
            <a:pPr indent="180340" algn="just">
              <a:lnSpc>
                <a:spcPct val="115000"/>
              </a:lnSpc>
              <a:spcAft>
                <a:spcPts val="0"/>
              </a:spcAft>
            </a:pPr>
            <a:endParaRPr lang="ru-RU" sz="1200" dirty="0">
              <a:latin typeface="Calibri"/>
              <a:ea typeface="Calibri"/>
              <a:cs typeface="Times New Roman"/>
            </a:endParaRPr>
          </a:p>
          <a:p>
            <a:pPr indent="180340" algn="just">
              <a:lnSpc>
                <a:spcPct val="115000"/>
              </a:lnSpc>
              <a:spcAft>
                <a:spcPts val="0"/>
              </a:spcAft>
            </a:pPr>
            <a:r>
              <a:rPr lang="ru-RU" sz="1600" dirty="0" smtClean="0">
                <a:solidFill>
                  <a:srgbClr val="000000"/>
                </a:solidFill>
                <a:latin typeface="Arial"/>
                <a:ea typeface="Times New Roman"/>
                <a:cs typeface="Times New Roman"/>
              </a:rPr>
              <a:t>Практическая значимость результатов исследования заключается в возможности на основе данного подхода разработки стандартов СРО в сфере экономики, формирования и использования компенсационного фонда по прямому </a:t>
            </a:r>
            <a:r>
              <a:rPr lang="ru-RU" sz="1600" smtClean="0">
                <a:solidFill>
                  <a:srgbClr val="000000"/>
                </a:solidFill>
                <a:latin typeface="Arial"/>
                <a:ea typeface="Times New Roman"/>
                <a:cs typeface="Times New Roman"/>
              </a:rPr>
              <a:t>назначению</a:t>
            </a:r>
            <a:r>
              <a:rPr lang="ru-RU" sz="1600" smtClean="0">
                <a:solidFill>
                  <a:srgbClr val="000000"/>
                </a:solidFill>
                <a:latin typeface="Arial"/>
                <a:ea typeface="Times New Roman"/>
                <a:cs typeface="Times New Roman"/>
              </a:rPr>
              <a:t>.</a:t>
            </a:r>
            <a:endParaRPr lang="ru-RU" sz="1200" dirty="0">
              <a:latin typeface="Calibri"/>
              <a:ea typeface="Calibri"/>
              <a:cs typeface="Times New Roman"/>
            </a:endParaRPr>
          </a:p>
        </p:txBody>
      </p:sp>
      <p:pic>
        <p:nvPicPr>
          <p:cNvPr id="9" name="Picture 7"/>
          <p:cNvPicPr>
            <a:picLocks noChangeAspect="1" noChangeArrowheads="1"/>
          </p:cNvPicPr>
          <p:nvPr/>
        </p:nvPicPr>
        <p:blipFill>
          <a:blip r:embed="rId4"/>
          <a:srcRect/>
          <a:stretch>
            <a:fillRect/>
          </a:stretch>
        </p:blipFill>
        <p:spPr bwMode="auto">
          <a:xfrm>
            <a:off x="6157798" y="5105400"/>
            <a:ext cx="1625600" cy="12192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245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Проблемы перехода на саморегулирование</a:t>
            </a:r>
            <a:r>
              <a:rPr lang="ru-RU" sz="2000" dirty="0" smtClean="0">
                <a:solidFill>
                  <a:schemeClr val="tx1"/>
                </a:solidFill>
                <a:effectLst>
                  <a:outerShdw blurRad="38100" dist="38100" dir="2700000" algn="tl">
                    <a:srgbClr val="000000">
                      <a:alpha val="43137"/>
                    </a:srgbClr>
                  </a:outerShdw>
                </a:effectLst>
              </a:rPr>
              <a:t/>
            </a:r>
            <a:br>
              <a:rPr lang="ru-RU" sz="2000" dirty="0" smtClean="0">
                <a:solidFill>
                  <a:schemeClr val="tx1"/>
                </a:solidFill>
                <a:effectLst>
                  <a:outerShdw blurRad="38100" dist="38100" dir="2700000" algn="tl">
                    <a:srgbClr val="000000">
                      <a:alpha val="43137"/>
                    </a:srgbClr>
                  </a:outerShdw>
                </a:effectLst>
              </a:rPr>
            </a:br>
            <a:endParaRPr lang="ru-RU" sz="2000" dirty="0" smtClean="0">
              <a:solidFill>
                <a:schemeClr val="tx1"/>
              </a:solidFill>
              <a:effectLst>
                <a:outerShdw blurRad="38100" dist="38100" dir="2700000" algn="tl">
                  <a:srgbClr val="000000">
                    <a:alpha val="43137"/>
                  </a:srgbClr>
                </a:outerShdw>
              </a:effectLst>
            </a:endParaRPr>
          </a:p>
        </p:txBody>
      </p:sp>
      <p:sp>
        <p:nvSpPr>
          <p:cNvPr id="4100" name="Rectangle 9"/>
          <p:cNvSpPr>
            <a:spLocks noGrp="1" noChangeArrowheads="1"/>
          </p:cNvSpPr>
          <p:nvPr>
            <p:ph type="body" sz="half" idx="2"/>
          </p:nvPr>
        </p:nvSpPr>
        <p:spPr>
          <a:xfrm>
            <a:off x="2743200" y="1981200"/>
            <a:ext cx="5867400" cy="34290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endParaRPr lang="ru-RU" sz="1600" b="1" dirty="0" smtClean="0">
              <a:latin typeface="Arial" pitchFamily="34" charset="0"/>
              <a:ea typeface="Times New Roman"/>
              <a:cs typeface="Arial" pitchFamily="34" charset="0"/>
            </a:endParaRPr>
          </a:p>
          <a:p>
            <a:pPr marL="917575" lvl="1" indent="-285750" algn="just">
              <a:spcBef>
                <a:spcPts val="600"/>
              </a:spcBef>
              <a:buClr>
                <a:srgbClr val="A50021"/>
              </a:buClr>
              <a:buFont typeface="Wingdings" pitchFamily="2" charset="2"/>
              <a:buChar char="q"/>
              <a:defRPr/>
            </a:pPr>
            <a:r>
              <a:rPr lang="ru-RU" sz="1600" dirty="0" smtClean="0">
                <a:latin typeface="Arial" pitchFamily="34" charset="0"/>
                <a:ea typeface="Times New Roman"/>
                <a:cs typeface="Arial" pitchFamily="34" charset="0"/>
              </a:rPr>
              <a:t>Стремительный рост количества СРО</a:t>
            </a:r>
          </a:p>
          <a:p>
            <a:pPr marL="917575" lvl="1" indent="-285750" algn="just">
              <a:spcBef>
                <a:spcPts val="600"/>
              </a:spcBef>
              <a:buClr>
                <a:srgbClr val="A50021"/>
              </a:buClr>
              <a:buFont typeface="Wingdings" pitchFamily="2" charset="2"/>
              <a:buChar char="q"/>
              <a:defRPr/>
            </a:pPr>
            <a:r>
              <a:rPr lang="ru-RU" sz="1600" dirty="0" smtClean="0">
                <a:solidFill>
                  <a:srgbClr val="000000"/>
                </a:solidFill>
                <a:latin typeface="Arial"/>
                <a:ea typeface="Times New Roman"/>
              </a:rPr>
              <a:t>Низкая информационная открытость</a:t>
            </a:r>
          </a:p>
          <a:p>
            <a:pPr marL="917575" lvl="1" indent="-285750" algn="just">
              <a:spcBef>
                <a:spcPts val="600"/>
              </a:spcBef>
              <a:buClr>
                <a:srgbClr val="A50021"/>
              </a:buClr>
              <a:buFont typeface="Wingdings" pitchFamily="2" charset="2"/>
              <a:buChar char="q"/>
              <a:defRPr/>
            </a:pPr>
            <a:r>
              <a:rPr lang="ru-RU" sz="1600" dirty="0" smtClean="0">
                <a:solidFill>
                  <a:srgbClr val="000000"/>
                </a:solidFill>
                <a:latin typeface="Arial"/>
                <a:ea typeface="Times New Roman"/>
              </a:rPr>
              <a:t>Отсутствие единых стандартов и правил</a:t>
            </a:r>
          </a:p>
          <a:p>
            <a:pPr marL="917575" lvl="1" indent="-285750">
              <a:spcBef>
                <a:spcPts val="600"/>
              </a:spcBef>
              <a:buClr>
                <a:srgbClr val="A50021"/>
              </a:buClr>
              <a:buFont typeface="Wingdings" pitchFamily="2" charset="2"/>
              <a:buChar char="q"/>
              <a:defRPr/>
            </a:pPr>
            <a:r>
              <a:rPr lang="ru-RU" sz="1600" dirty="0" smtClean="0">
                <a:solidFill>
                  <a:srgbClr val="000000"/>
                </a:solidFill>
                <a:latin typeface="Arial"/>
                <a:ea typeface="Times New Roman"/>
              </a:rPr>
              <a:t>Высокий размер взносов в компенсационный фонд</a:t>
            </a:r>
          </a:p>
          <a:p>
            <a:pPr marL="917575" lvl="1" indent="-285750">
              <a:spcBef>
                <a:spcPts val="600"/>
              </a:spcBef>
              <a:buClr>
                <a:srgbClr val="A50021"/>
              </a:buClr>
              <a:buFont typeface="Wingdings" pitchFamily="2" charset="2"/>
              <a:buChar char="q"/>
              <a:defRPr/>
            </a:pPr>
            <a:r>
              <a:rPr lang="ru-RU" sz="1600" dirty="0" smtClean="0">
                <a:solidFill>
                  <a:srgbClr val="000000"/>
                </a:solidFill>
                <a:latin typeface="Arial"/>
                <a:ea typeface="Times New Roman"/>
              </a:rPr>
              <a:t>Финансовая непрозрачность и экономическая безответственность по обязательствам своих членов</a:t>
            </a:r>
          </a:p>
          <a:p>
            <a:pPr marL="917575" lvl="1" indent="-285750">
              <a:spcBef>
                <a:spcPts val="600"/>
              </a:spcBef>
              <a:buClr>
                <a:srgbClr val="A50021"/>
              </a:buClr>
              <a:buFont typeface="Wingdings" pitchFamily="2" charset="2"/>
              <a:buChar char="q"/>
              <a:defRPr/>
            </a:pPr>
            <a:r>
              <a:rPr lang="ru-RU" sz="1600" dirty="0" smtClean="0">
                <a:solidFill>
                  <a:srgbClr val="000000"/>
                </a:solidFill>
                <a:latin typeface="Arial"/>
                <a:ea typeface="Times New Roman"/>
              </a:rPr>
              <a:t>Неиспользование средств компенсационного фонда СРО</a:t>
            </a: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chemeClr val="accent2"/>
              </a:buClr>
              <a:buFont typeface="Wingdings" pitchFamily="2" charset="2"/>
              <a:buChar char="o"/>
            </a:pPr>
            <a:r>
              <a:rPr lang="ru-RU" dirty="0" smtClean="0"/>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pPr eaLnBrk="1" hangingPunct="1"/>
              <a:t>3</a:t>
            </a:fld>
            <a:endParaRPr lang="ru-RU" smtClean="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p:nvPicPr>
        <p:blipFill>
          <a:blip r:embed="rId4"/>
          <a:srcRect/>
          <a:stretch>
            <a:fillRect/>
          </a:stretch>
        </p:blipFill>
        <p:spPr bwMode="auto">
          <a:xfrm>
            <a:off x="228600" y="3886200"/>
            <a:ext cx="3200400" cy="21320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923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C0C0C0"/>
                  </a:outerShdw>
                </a:effectLst>
              </a:rPr>
              <a:t>Проблемы перехода на саморегулирование</a:t>
            </a:r>
            <a:r>
              <a:rPr lang="ru-RU" sz="2000" dirty="0" smtClean="0">
                <a:solidFill>
                  <a:schemeClr val="tx1"/>
                </a:solidFill>
                <a:effectLst>
                  <a:outerShdw blurRad="38100" dist="38100" dir="2700000" algn="tl">
                    <a:srgbClr val="000000">
                      <a:alpha val="43137"/>
                    </a:srgbClr>
                  </a:outerShdw>
                </a:effectLst>
              </a:rPr>
              <a:t/>
            </a:r>
            <a:br>
              <a:rPr lang="ru-RU" sz="2000" dirty="0" smtClean="0">
                <a:solidFill>
                  <a:schemeClr val="tx1"/>
                </a:solidFill>
                <a:effectLst>
                  <a:outerShdw blurRad="38100" dist="38100" dir="2700000" algn="tl">
                    <a:srgbClr val="000000">
                      <a:alpha val="43137"/>
                    </a:srgbClr>
                  </a:outerShdw>
                </a:effectLst>
              </a:rPr>
            </a:br>
            <a:endParaRPr lang="ru-RU" sz="2000" dirty="0" smtClean="0">
              <a:solidFill>
                <a:schemeClr val="tx1"/>
              </a:solidFill>
              <a:effectLst>
                <a:outerShdw blurRad="38100" dist="38100" dir="2700000" algn="tl">
                  <a:srgbClr val="000000">
                    <a:alpha val="43137"/>
                  </a:srgbClr>
                </a:outerShdw>
              </a:effectLst>
            </a:endParaRPr>
          </a:p>
        </p:txBody>
      </p:sp>
      <p:sp>
        <p:nvSpPr>
          <p:cNvPr id="4100" name="Rectangle 9"/>
          <p:cNvSpPr>
            <a:spLocks noGrp="1" noChangeArrowheads="1"/>
          </p:cNvSpPr>
          <p:nvPr>
            <p:ph type="body" sz="half" idx="2"/>
          </p:nvPr>
        </p:nvSpPr>
        <p:spPr>
          <a:xfrm>
            <a:off x="2819400" y="1981200"/>
            <a:ext cx="5867400" cy="20574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endParaRPr lang="ru-RU" sz="1600" b="1" dirty="0" smtClean="0">
              <a:latin typeface="Arial" pitchFamily="34" charset="0"/>
              <a:ea typeface="Times New Roman"/>
              <a:cs typeface="Arial" pitchFamily="34" charset="0"/>
            </a:endParaRPr>
          </a:p>
          <a:p>
            <a:pPr marL="917575" lvl="1" indent="-285750" algn="just">
              <a:spcBef>
                <a:spcPts val="600"/>
              </a:spcBef>
              <a:buClr>
                <a:srgbClr val="A50021"/>
              </a:buClr>
              <a:buFont typeface="Wingdings" pitchFamily="2" charset="2"/>
              <a:buChar char="q"/>
              <a:defRPr/>
            </a:pPr>
            <a:r>
              <a:rPr lang="ru-RU" sz="1600" dirty="0" smtClean="0">
                <a:latin typeface="Arial" pitchFamily="34" charset="0"/>
                <a:ea typeface="Times New Roman"/>
                <a:cs typeface="Arial" pitchFamily="34" charset="0"/>
              </a:rPr>
              <a:t>Институт компенсационных фондов, созданный исключительно в целях обеспечения имущественной ответственности СРО, на практике не работает, случаев имущественного возмещения ущерба или убытков из средств компенсационных фондов не установлено</a:t>
            </a: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chemeClr val="accent2"/>
              </a:buClr>
              <a:buFont typeface="Wingdings" pitchFamily="2" charset="2"/>
              <a:buChar char="o"/>
            </a:pPr>
            <a:r>
              <a:rPr lang="ru-RU" dirty="0" smtClean="0"/>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pPr eaLnBrk="1" hangingPunct="1"/>
              <a:t>4</a:t>
            </a:fld>
            <a:endParaRPr lang="ru-RU" smtClean="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p:nvPicPr>
        <p:blipFill>
          <a:blip r:embed="rId4"/>
          <a:srcRect/>
          <a:stretch>
            <a:fillRect/>
          </a:stretch>
        </p:blipFill>
        <p:spPr bwMode="auto">
          <a:xfrm>
            <a:off x="228600" y="3886200"/>
            <a:ext cx="3200400" cy="21320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535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000000">
                      <a:alpha val="43137"/>
                    </a:srgbClr>
                  </a:outerShdw>
                </a:effectLst>
              </a:rPr>
              <a:t>Проблемы перехода на саморегулирование</a:t>
            </a:r>
            <a:r>
              <a:rPr lang="ru-RU" sz="2000" dirty="0" smtClean="0">
                <a:solidFill>
                  <a:schemeClr val="tx1">
                    <a:lumMod val="85000"/>
                    <a:lumOff val="15000"/>
                  </a:schemeClr>
                </a:solidFill>
                <a:effectLst>
                  <a:outerShdw blurRad="38100" dist="38100" dir="2700000" algn="tl">
                    <a:srgbClr val="000000">
                      <a:alpha val="43137"/>
                    </a:srgbClr>
                  </a:outerShdw>
                </a:effectLst>
              </a:rPr>
              <a:t/>
            </a:r>
            <a:br>
              <a:rPr lang="ru-RU" sz="20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4100" name="Rectangle 9"/>
          <p:cNvSpPr>
            <a:spLocks noGrp="1" noChangeArrowheads="1"/>
          </p:cNvSpPr>
          <p:nvPr>
            <p:ph type="body" sz="half" idx="2"/>
          </p:nvPr>
        </p:nvSpPr>
        <p:spPr>
          <a:xfrm>
            <a:off x="990600" y="2438400"/>
            <a:ext cx="7315200" cy="28194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endParaRPr lang="ru-RU" sz="1600" b="1" dirty="0" smtClean="0">
              <a:latin typeface="Arial" pitchFamily="34" charset="0"/>
              <a:ea typeface="Times New Roman"/>
              <a:cs typeface="Arial" pitchFamily="34" charset="0"/>
            </a:endParaRPr>
          </a:p>
          <a:p>
            <a:pPr marL="917575" lvl="1" indent="-285750" algn="just">
              <a:spcBef>
                <a:spcPts val="600"/>
              </a:spcBef>
              <a:buClr>
                <a:srgbClr val="A50021"/>
              </a:buClr>
              <a:buFont typeface="Wingdings" pitchFamily="2" charset="2"/>
              <a:buChar char="q"/>
              <a:defRPr/>
            </a:pPr>
            <a:r>
              <a:rPr lang="ru-RU" sz="1600" dirty="0" smtClean="0">
                <a:latin typeface="Arial" pitchFamily="34" charset="0"/>
                <a:ea typeface="Times New Roman"/>
                <a:cs typeface="Arial" pitchFamily="34" charset="0"/>
              </a:rPr>
              <a:t>Институтов  </a:t>
            </a:r>
            <a:r>
              <a:rPr lang="ru-RU" sz="1600" dirty="0">
                <a:solidFill>
                  <a:srgbClr val="000000"/>
                </a:solidFill>
                <a:latin typeface="Arial"/>
                <a:ea typeface="Times New Roman"/>
              </a:rPr>
              <a:t>саморегулирования оказывается значительно больше. </a:t>
            </a:r>
            <a:endParaRPr lang="ru-RU" sz="1600" dirty="0" smtClean="0">
              <a:solidFill>
                <a:srgbClr val="000000"/>
              </a:solidFill>
              <a:latin typeface="Arial"/>
              <a:ea typeface="Times New Roman"/>
            </a:endParaRPr>
          </a:p>
          <a:p>
            <a:pPr marL="895350" lvl="1" indent="452438" algn="just">
              <a:spcBef>
                <a:spcPts val="600"/>
              </a:spcBef>
              <a:buClr>
                <a:srgbClr val="A50021"/>
              </a:buClr>
              <a:buNone/>
              <a:tabLst>
                <a:tab pos="895350" algn="l"/>
              </a:tabLst>
              <a:defRPr/>
            </a:pPr>
            <a:r>
              <a:rPr lang="ru-RU" sz="1600" dirty="0" smtClean="0">
                <a:solidFill>
                  <a:srgbClr val="000000"/>
                </a:solidFill>
                <a:latin typeface="Arial"/>
                <a:ea typeface="Times New Roman"/>
              </a:rPr>
              <a:t>Отношения</a:t>
            </a:r>
            <a:r>
              <a:rPr lang="ru-RU" sz="1600" dirty="0">
                <a:solidFill>
                  <a:srgbClr val="000000"/>
                </a:solidFill>
                <a:latin typeface="Arial"/>
                <a:ea typeface="Times New Roman"/>
              </a:rPr>
              <a:t>, возникающие в связи с деятельностью СРО и субъектов предпринимательской или профессиональной деятельности, распространяются на всех без исключения потребителей товаров, работ, услуг – предприятия и организации, федеральные органы исполнительной власти, органы исполнительной власти субъектов РФ, органы местного самоуправления</a:t>
            </a:r>
            <a:endParaRPr lang="ru-RU" sz="1600" dirty="0" smtClean="0">
              <a:latin typeface="Arial" pitchFamily="34" charset="0"/>
              <a:ea typeface="Times New Roman"/>
              <a:cs typeface="Arial" pitchFamily="34" charset="0"/>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chemeClr val="accent2"/>
              </a:buClr>
              <a:buFont typeface="Wingdings" pitchFamily="2" charset="2"/>
              <a:buChar char="o"/>
            </a:pPr>
            <a:r>
              <a:rPr lang="ru-RU" dirty="0" smtClean="0"/>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pPr eaLnBrk="1" hangingPunct="1"/>
              <a:t>5</a:t>
            </a:fld>
            <a:endParaRPr lang="ru-RU" smtClean="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95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000000">
                      <a:alpha val="43137"/>
                    </a:srgbClr>
                  </a:outerShdw>
                </a:effectLst>
              </a:rPr>
              <a:t>Введение солидарной ответственности</a:t>
            </a:r>
            <a:r>
              <a:rPr lang="ru-RU" sz="2000" dirty="0" smtClean="0">
                <a:solidFill>
                  <a:schemeClr val="tx1">
                    <a:lumMod val="85000"/>
                    <a:lumOff val="15000"/>
                  </a:schemeClr>
                </a:solidFill>
                <a:effectLst>
                  <a:outerShdw blurRad="38100" dist="38100" dir="2700000" algn="tl">
                    <a:srgbClr val="000000">
                      <a:alpha val="43137"/>
                    </a:srgbClr>
                  </a:outerShdw>
                </a:effectLst>
              </a:rPr>
              <a:t/>
            </a:r>
            <a:br>
              <a:rPr lang="ru-RU" sz="20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4100" name="Rectangle 9"/>
          <p:cNvSpPr>
            <a:spLocks noGrp="1" noChangeArrowheads="1"/>
          </p:cNvSpPr>
          <p:nvPr>
            <p:ph type="body" sz="half" idx="2"/>
          </p:nvPr>
        </p:nvSpPr>
        <p:spPr>
          <a:xfrm>
            <a:off x="1210559" y="3481633"/>
            <a:ext cx="7315200" cy="26670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endParaRPr lang="ru-RU" sz="1600" b="1" dirty="0" smtClean="0">
              <a:latin typeface="Arial" pitchFamily="34" charset="0"/>
              <a:ea typeface="Times New Roman"/>
              <a:cs typeface="Arial" pitchFamily="34" charset="0"/>
            </a:endParaRPr>
          </a:p>
          <a:p>
            <a:pPr marL="917575" lvl="1" indent="-285750" algn="just">
              <a:spcBef>
                <a:spcPts val="600"/>
              </a:spcBef>
              <a:buClr>
                <a:srgbClr val="A50021"/>
              </a:buClr>
              <a:buFont typeface="Wingdings" pitchFamily="2" charset="2"/>
              <a:buChar char="q"/>
              <a:defRPr/>
            </a:pPr>
            <a:r>
              <a:rPr lang="ru-RU" sz="1600" dirty="0">
                <a:solidFill>
                  <a:srgbClr val="000000"/>
                </a:solidFill>
                <a:latin typeface="Arial"/>
                <a:ea typeface="Times New Roman"/>
              </a:rPr>
              <a:t>Введение солидарной ответственности </a:t>
            </a:r>
            <a:r>
              <a:rPr lang="ru-RU" sz="1600" dirty="0" smtClean="0">
                <a:solidFill>
                  <a:srgbClr val="000000"/>
                </a:solidFill>
                <a:latin typeface="Arial"/>
                <a:ea typeface="Times New Roman"/>
              </a:rPr>
              <a:t>с 01.07.2013 обеспечивает </a:t>
            </a:r>
            <a:r>
              <a:rPr lang="ru-RU" sz="1600" dirty="0">
                <a:solidFill>
                  <a:srgbClr val="000000"/>
                </a:solidFill>
                <a:latin typeface="Arial"/>
                <a:ea typeface="Times New Roman"/>
              </a:rPr>
              <a:t>доступ к средствам компенсационного фонда для реализации основного принципа саморегулирования – принципа ответственности СРО за причинение ущерба (убытков) вследствие недостатков работ. Вместе с тем, при сохранении действующих процессуальных норм и введении солидарной ответственности возможны ситуации, в которых виновник ущерба будет нести ответственность только в рамках суммы, внесенной в компенсационный фонд СРО</a:t>
            </a:r>
            <a:endParaRPr lang="ru-RU" sz="1600" dirty="0" smtClean="0">
              <a:latin typeface="Arial" pitchFamily="34" charset="0"/>
              <a:ea typeface="Times New Roman"/>
              <a:cs typeface="Arial" pitchFamily="34" charset="0"/>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chemeClr val="accent2"/>
              </a:buClr>
              <a:buFont typeface="Wingdings" pitchFamily="2" charset="2"/>
              <a:buChar char="o"/>
            </a:pPr>
            <a:r>
              <a:rPr lang="ru-RU" dirty="0" smtClean="0"/>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pPr eaLnBrk="1" hangingPunct="1"/>
              <a:t>6</a:t>
            </a:fld>
            <a:endParaRPr lang="ru-RU" smtClean="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srcRect/>
          <a:stretch>
            <a:fillRect/>
          </a:stretch>
        </p:blipFill>
        <p:spPr bwMode="auto">
          <a:xfrm>
            <a:off x="609600" y="1828800"/>
            <a:ext cx="3414712" cy="19224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027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000000">
                      <a:alpha val="43137"/>
                    </a:srgbClr>
                  </a:outerShdw>
                </a:effectLst>
              </a:rPr>
              <a:t>Проблемная ситуация</a:t>
            </a:r>
            <a:r>
              <a:rPr lang="ru-RU" sz="2000" dirty="0" smtClean="0">
                <a:solidFill>
                  <a:schemeClr val="tx1"/>
                </a:solidFill>
                <a:effectLst>
                  <a:outerShdw blurRad="38100" dist="38100" dir="2700000" algn="tl">
                    <a:srgbClr val="000000">
                      <a:alpha val="43137"/>
                    </a:srgbClr>
                  </a:outerShdw>
                </a:effectLst>
              </a:rPr>
              <a:t/>
            </a:r>
            <a:br>
              <a:rPr lang="ru-RU" sz="2000" dirty="0" smtClean="0">
                <a:solidFill>
                  <a:schemeClr val="tx1"/>
                </a:solidFill>
                <a:effectLst>
                  <a:outerShdw blurRad="38100" dist="38100" dir="2700000" algn="tl">
                    <a:srgbClr val="000000">
                      <a:alpha val="43137"/>
                    </a:srgbClr>
                  </a:outerShdw>
                </a:effectLst>
              </a:rPr>
            </a:br>
            <a:endParaRPr lang="ru-RU" sz="2000" dirty="0" smtClean="0">
              <a:solidFill>
                <a:schemeClr val="tx1"/>
              </a:solidFill>
              <a:effectLst>
                <a:outerShdw blurRad="38100" dist="38100" dir="2700000" algn="tl">
                  <a:srgbClr val="000000">
                    <a:alpha val="43137"/>
                  </a:srgbClr>
                </a:outerShdw>
              </a:effectLst>
            </a:endParaRPr>
          </a:p>
        </p:txBody>
      </p:sp>
      <p:sp>
        <p:nvSpPr>
          <p:cNvPr id="4100" name="Rectangle 9"/>
          <p:cNvSpPr>
            <a:spLocks noGrp="1" noChangeArrowheads="1"/>
          </p:cNvSpPr>
          <p:nvPr>
            <p:ph type="body" sz="half" idx="2"/>
          </p:nvPr>
        </p:nvSpPr>
        <p:spPr>
          <a:xfrm>
            <a:off x="2362200" y="1981200"/>
            <a:ext cx="6248400" cy="35052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r>
              <a:rPr lang="ru-RU" sz="1600" b="1" dirty="0" smtClean="0">
                <a:latin typeface="Arial" pitchFamily="34" charset="0"/>
                <a:ea typeface="Times New Roman"/>
                <a:cs typeface="Arial" pitchFamily="34" charset="0"/>
              </a:rPr>
              <a:t>В </a:t>
            </a:r>
            <a:r>
              <a:rPr lang="ru-RU" sz="1600" b="1" dirty="0">
                <a:latin typeface="Arial" pitchFamily="34" charset="0"/>
                <a:ea typeface="Times New Roman"/>
                <a:cs typeface="Arial" pitchFamily="34" charset="0"/>
              </a:rPr>
              <a:t>условиях инновационного развития саморегулирования отраслей и сфер экономической деятельности сложилась </a:t>
            </a:r>
            <a:r>
              <a:rPr lang="ru-RU" sz="1600" b="1" u="sng" dirty="0">
                <a:latin typeface="Arial" pitchFamily="34" charset="0"/>
                <a:ea typeface="Times New Roman"/>
                <a:cs typeface="Arial" pitchFamily="34" charset="0"/>
              </a:rPr>
              <a:t>проблемная </a:t>
            </a:r>
            <a:r>
              <a:rPr lang="ru-RU" sz="1600" b="1" u="sng" dirty="0" smtClean="0">
                <a:latin typeface="Arial" pitchFamily="34" charset="0"/>
                <a:ea typeface="Times New Roman"/>
                <a:cs typeface="Arial" pitchFamily="34" charset="0"/>
              </a:rPr>
              <a:t>ситуация</a:t>
            </a:r>
            <a:r>
              <a:rPr lang="ru-RU" sz="1600" b="1" dirty="0" smtClean="0">
                <a:latin typeface="Arial" pitchFamily="34" charset="0"/>
                <a:ea typeface="Times New Roman"/>
                <a:cs typeface="Arial" pitchFamily="34" charset="0"/>
              </a:rPr>
              <a:t>: </a:t>
            </a:r>
          </a:p>
          <a:p>
            <a:pPr marL="631825" lvl="1" indent="442913" algn="just">
              <a:spcBef>
                <a:spcPts val="1200"/>
              </a:spcBef>
              <a:buClr>
                <a:srgbClr val="A50021"/>
              </a:buClr>
              <a:buNone/>
              <a:defRPr/>
            </a:pPr>
            <a:r>
              <a:rPr lang="ru-RU" sz="1600" i="1" dirty="0" smtClean="0">
                <a:latin typeface="Arial" pitchFamily="34" charset="0"/>
                <a:ea typeface="Times New Roman"/>
                <a:cs typeface="Arial" pitchFamily="34" charset="0"/>
              </a:rPr>
              <a:t>с </a:t>
            </a:r>
            <a:r>
              <a:rPr lang="ru-RU" sz="1600" i="1" dirty="0">
                <a:latin typeface="Arial" pitchFamily="34" charset="0"/>
                <a:ea typeface="Times New Roman"/>
                <a:cs typeface="Arial" pitchFamily="34" charset="0"/>
              </a:rPr>
              <a:t>одной стороны</a:t>
            </a:r>
            <a:r>
              <a:rPr lang="ru-RU" sz="1600" dirty="0">
                <a:latin typeface="Arial" pitchFamily="34" charset="0"/>
                <a:ea typeface="Times New Roman"/>
                <a:cs typeface="Arial" pitchFamily="34" charset="0"/>
              </a:rPr>
              <a:t>, возникает необходимость в достижении результативности и экономической эффективности перехода на саморегулирование, </a:t>
            </a:r>
            <a:endParaRPr lang="ru-RU" sz="1600" dirty="0" smtClean="0">
              <a:latin typeface="Arial" pitchFamily="34" charset="0"/>
              <a:ea typeface="Times New Roman"/>
              <a:cs typeface="Arial" pitchFamily="34" charset="0"/>
            </a:endParaRPr>
          </a:p>
          <a:p>
            <a:pPr marL="631825" lvl="1" indent="442913" algn="just">
              <a:spcBef>
                <a:spcPts val="1200"/>
              </a:spcBef>
              <a:buClr>
                <a:srgbClr val="A50021"/>
              </a:buClr>
              <a:buNone/>
              <a:defRPr/>
            </a:pPr>
            <a:r>
              <a:rPr lang="ru-RU" sz="1600" i="1" dirty="0" smtClean="0">
                <a:latin typeface="Arial" pitchFamily="34" charset="0"/>
                <a:ea typeface="Times New Roman"/>
                <a:cs typeface="Arial" pitchFamily="34" charset="0"/>
              </a:rPr>
              <a:t>с другой</a:t>
            </a:r>
            <a:r>
              <a:rPr lang="ru-RU" sz="1600" dirty="0" smtClean="0">
                <a:latin typeface="Arial" pitchFamily="34" charset="0"/>
                <a:ea typeface="Times New Roman"/>
                <a:cs typeface="Arial" pitchFamily="34" charset="0"/>
              </a:rPr>
              <a:t>, </a:t>
            </a:r>
            <a:r>
              <a:rPr lang="ru-RU" sz="1600" dirty="0">
                <a:latin typeface="Arial" pitchFamily="34" charset="0"/>
                <a:ea typeface="Times New Roman"/>
                <a:cs typeface="Arial" pitchFamily="34" charset="0"/>
              </a:rPr>
              <a:t>отсутствуют научно обоснованные критерии и методы оценки эффективности решений по обеспечению имущественной ответственности субъектов предпринимательской или профессиональной деятельности в новых условиях распределения гражданской ответственности и риска</a:t>
            </a:r>
            <a:endParaRPr lang="ru-RU" sz="1600"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chemeClr val="accent2"/>
              </a:buClr>
              <a:buFont typeface="Wingdings" pitchFamily="2" charset="2"/>
              <a:buChar char="o"/>
            </a:pPr>
            <a:r>
              <a:rPr lang="ru-RU" dirty="0" smtClean="0"/>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pPr eaLnBrk="1" hangingPunct="1"/>
              <a:t>7</a:t>
            </a:fld>
            <a:endParaRPr lang="ru-RU" smtClean="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863015"/>
            <a:ext cx="2214283"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761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000000">
                      <a:alpha val="43137"/>
                    </a:srgbClr>
                  </a:outerShdw>
                </a:effectLst>
              </a:rPr>
              <a:t>Гражданская ответственность</a:t>
            </a:r>
            <a:r>
              <a:rPr lang="ru-RU" sz="2000" dirty="0" smtClean="0">
                <a:solidFill>
                  <a:schemeClr val="tx1">
                    <a:lumMod val="85000"/>
                    <a:lumOff val="15000"/>
                  </a:schemeClr>
                </a:solidFill>
                <a:effectLst>
                  <a:outerShdw blurRad="38100" dist="38100" dir="2700000" algn="tl">
                    <a:srgbClr val="000000">
                      <a:alpha val="43137"/>
                    </a:srgbClr>
                  </a:outerShdw>
                </a:effectLst>
              </a:rPr>
              <a:t/>
            </a:r>
            <a:br>
              <a:rPr lang="ru-RU" sz="20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4100" name="Rectangle 9"/>
          <p:cNvSpPr>
            <a:spLocks noGrp="1" noChangeArrowheads="1"/>
          </p:cNvSpPr>
          <p:nvPr>
            <p:ph type="body" sz="half" idx="2"/>
          </p:nvPr>
        </p:nvSpPr>
        <p:spPr>
          <a:xfrm>
            <a:off x="914400" y="2590800"/>
            <a:ext cx="7315200" cy="26670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endParaRPr lang="ru-RU" sz="1600" b="1" dirty="0" smtClean="0">
              <a:latin typeface="Arial" pitchFamily="34" charset="0"/>
              <a:ea typeface="Times New Roman"/>
              <a:cs typeface="Arial" pitchFamily="34" charset="0"/>
            </a:endParaRPr>
          </a:p>
          <a:p>
            <a:pPr marL="917575" lvl="1" indent="-285750" algn="just">
              <a:spcBef>
                <a:spcPts val="600"/>
              </a:spcBef>
              <a:buClr>
                <a:srgbClr val="A50021"/>
              </a:buClr>
              <a:buFont typeface="Wingdings" pitchFamily="2" charset="2"/>
              <a:buChar char="q"/>
              <a:defRPr/>
            </a:pPr>
            <a:r>
              <a:rPr lang="ru-RU" sz="1600" dirty="0">
                <a:solidFill>
                  <a:srgbClr val="000000"/>
                </a:solidFill>
                <a:latin typeface="Arial"/>
                <a:ea typeface="Times New Roman"/>
              </a:rPr>
              <a:t>Гражданская ответственность является </a:t>
            </a:r>
            <a:r>
              <a:rPr lang="ru-RU" sz="1600" b="1" dirty="0">
                <a:solidFill>
                  <a:srgbClr val="000000"/>
                </a:solidFill>
                <a:latin typeface="Arial"/>
                <a:ea typeface="Times New Roman"/>
              </a:rPr>
              <a:t>имущественной</a:t>
            </a:r>
            <a:r>
              <a:rPr lang="ru-RU" sz="1600" dirty="0">
                <a:solidFill>
                  <a:srgbClr val="000000"/>
                </a:solidFill>
                <a:latin typeface="Arial"/>
                <a:ea typeface="Times New Roman"/>
              </a:rPr>
              <a:t>, носит компенсационный характер и может наступать в случае причинения имущественного вреда вследствие недостатков работ в форме возмещения ущерба, уплаты неустойки (штрафа, пени), потери задатка (денежного залога) и т.д.</a:t>
            </a:r>
            <a:r>
              <a:rPr lang="ru-RU" sz="1600" dirty="0">
                <a:solidFill>
                  <a:srgbClr val="FF0000"/>
                </a:solidFill>
                <a:latin typeface="Arial"/>
                <a:ea typeface="Times New Roman"/>
              </a:rPr>
              <a:t> </a:t>
            </a:r>
            <a:endParaRPr lang="ru-RU" sz="1600" dirty="0" smtClean="0">
              <a:solidFill>
                <a:srgbClr val="FF0000"/>
              </a:solidFill>
              <a:latin typeface="Arial"/>
              <a:ea typeface="Times New Roman"/>
            </a:endParaRPr>
          </a:p>
          <a:p>
            <a:pPr marL="917575" lvl="1" indent="-285750" algn="just">
              <a:spcBef>
                <a:spcPts val="600"/>
              </a:spcBef>
              <a:buClr>
                <a:srgbClr val="A50021"/>
              </a:buClr>
              <a:buFont typeface="Wingdings" pitchFamily="2" charset="2"/>
              <a:buChar char="q"/>
              <a:defRPr/>
            </a:pPr>
            <a:r>
              <a:rPr lang="ru-RU" sz="1600" dirty="0" smtClean="0">
                <a:latin typeface="Arial"/>
                <a:ea typeface="Times New Roman"/>
              </a:rPr>
              <a:t>Ущерб </a:t>
            </a:r>
            <a:r>
              <a:rPr lang="ru-RU" sz="1600" dirty="0">
                <a:latin typeface="Arial"/>
                <a:ea typeface="Times New Roman"/>
              </a:rPr>
              <a:t>– это убытки организации, непредвиденные расходы, утрата имущества и денег, упущенная выгода</a:t>
            </a:r>
            <a:endParaRPr lang="ru-RU" sz="1600" dirty="0" smtClean="0">
              <a:latin typeface="Arial" pitchFamily="34" charset="0"/>
              <a:ea typeface="Times New Roman"/>
              <a:cs typeface="Arial" pitchFamily="34" charset="0"/>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8</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18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68325" y="381000"/>
            <a:ext cx="8042275" cy="1139825"/>
          </a:xfrm>
        </p:spPr>
        <p:txBody>
          <a:bodyPr/>
          <a:lstStyle/>
          <a:p>
            <a:pPr eaLnBrk="1" hangingPunct="1">
              <a:defRPr/>
            </a:pPr>
            <a:r>
              <a:rPr lang="ru-RU" sz="2400" dirty="0" smtClean="0">
                <a:solidFill>
                  <a:schemeClr val="tx1">
                    <a:lumMod val="85000"/>
                    <a:lumOff val="15000"/>
                  </a:schemeClr>
                </a:solidFill>
                <a:effectLst>
                  <a:outerShdw blurRad="38100" dist="38100" dir="2700000" algn="tl">
                    <a:srgbClr val="C0C0C0"/>
                  </a:outerShdw>
                </a:effectLst>
              </a:rPr>
              <a:t/>
            </a:r>
            <a:br>
              <a:rPr lang="ru-RU" sz="2400" dirty="0" smtClean="0">
                <a:solidFill>
                  <a:schemeClr val="tx1">
                    <a:lumMod val="85000"/>
                    <a:lumOff val="15000"/>
                  </a:schemeClr>
                </a:solidFill>
                <a:effectLst>
                  <a:outerShdw blurRad="38100" dist="38100" dir="2700000" algn="tl">
                    <a:srgbClr val="C0C0C0"/>
                  </a:outerShdw>
                </a:effectLst>
              </a:rPr>
            </a:br>
            <a:r>
              <a:rPr lang="ru-RU" sz="2400" dirty="0" smtClean="0">
                <a:solidFill>
                  <a:schemeClr val="tx1">
                    <a:lumMod val="85000"/>
                    <a:lumOff val="15000"/>
                  </a:schemeClr>
                </a:solidFill>
                <a:effectLst>
                  <a:outerShdw blurRad="38100" dist="38100" dir="2700000" algn="tl">
                    <a:srgbClr val="000000">
                      <a:alpha val="43137"/>
                    </a:srgbClr>
                  </a:outerShdw>
                </a:effectLst>
              </a:rPr>
              <a:t>Эффективность по Парето</a:t>
            </a:r>
            <a:r>
              <a:rPr lang="ru-RU" sz="2000" dirty="0" smtClean="0">
                <a:solidFill>
                  <a:schemeClr val="tx1">
                    <a:lumMod val="85000"/>
                    <a:lumOff val="15000"/>
                  </a:schemeClr>
                </a:solidFill>
                <a:effectLst>
                  <a:outerShdw blurRad="38100" dist="38100" dir="2700000" algn="tl">
                    <a:srgbClr val="000000">
                      <a:alpha val="43137"/>
                    </a:srgbClr>
                  </a:outerShdw>
                </a:effectLst>
              </a:rPr>
              <a:t/>
            </a:r>
            <a:br>
              <a:rPr lang="ru-RU" sz="2000" dirty="0" smtClean="0">
                <a:solidFill>
                  <a:schemeClr val="tx1">
                    <a:lumMod val="85000"/>
                    <a:lumOff val="15000"/>
                  </a:schemeClr>
                </a:solidFill>
                <a:effectLst>
                  <a:outerShdw blurRad="38100" dist="38100" dir="2700000" algn="tl">
                    <a:srgbClr val="000000">
                      <a:alpha val="43137"/>
                    </a:srgbClr>
                  </a:outerShdw>
                </a:effectLst>
              </a:rPr>
            </a:br>
            <a:endParaRPr lang="ru-RU" sz="2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4100" name="Rectangle 9"/>
          <p:cNvSpPr>
            <a:spLocks noGrp="1" noChangeArrowheads="1"/>
          </p:cNvSpPr>
          <p:nvPr>
            <p:ph type="body" sz="half" idx="2"/>
          </p:nvPr>
        </p:nvSpPr>
        <p:spPr>
          <a:xfrm>
            <a:off x="846842" y="2133600"/>
            <a:ext cx="7704841" cy="3962400"/>
          </a:xfrm>
          <a:gradFill flip="none" rotWithShape="1">
            <a:gsLst>
              <a:gs pos="0">
                <a:srgbClr val="FFEFD1"/>
              </a:gs>
              <a:gs pos="64999">
                <a:srgbClr val="F0EBD5"/>
              </a:gs>
              <a:gs pos="100000">
                <a:srgbClr val="D1C39F"/>
              </a:gs>
            </a:gsLst>
            <a:lin ang="5400000" scaled="1"/>
            <a:tileRect/>
          </a:gradFill>
        </p:spPr>
        <p:txBody>
          <a:bodyPr/>
          <a:lstStyle/>
          <a:p>
            <a:pPr marL="631825" lvl="1" indent="442913" algn="just">
              <a:spcBef>
                <a:spcPts val="1200"/>
              </a:spcBef>
              <a:buClr>
                <a:srgbClr val="A50021"/>
              </a:buClr>
              <a:buNone/>
              <a:defRPr/>
            </a:pPr>
            <a:endParaRPr lang="ru-RU" sz="1600" b="1" dirty="0" smtClean="0">
              <a:latin typeface="Arial" pitchFamily="34" charset="0"/>
              <a:ea typeface="Times New Roman"/>
              <a:cs typeface="Arial" pitchFamily="34" charset="0"/>
            </a:endParaRPr>
          </a:p>
          <a:p>
            <a:pPr marL="917575" lvl="1" indent="-285750" algn="just">
              <a:spcBef>
                <a:spcPts val="600"/>
              </a:spcBef>
              <a:buClr>
                <a:srgbClr val="A50021"/>
              </a:buClr>
              <a:buFont typeface="Wingdings" pitchFamily="2" charset="2"/>
              <a:buChar char="q"/>
              <a:defRPr/>
            </a:pPr>
            <a:r>
              <a:rPr lang="ru-RU" sz="1600" dirty="0">
                <a:solidFill>
                  <a:srgbClr val="000000"/>
                </a:solidFill>
                <a:latin typeface="Arial"/>
                <a:ea typeface="Times New Roman"/>
              </a:rPr>
              <a:t>В условиях саморегулирования </a:t>
            </a:r>
            <a:r>
              <a:rPr lang="ru-RU" sz="1600" dirty="0" smtClean="0">
                <a:solidFill>
                  <a:srgbClr val="000000"/>
                </a:solidFill>
                <a:latin typeface="Arial"/>
                <a:ea typeface="Times New Roman"/>
              </a:rPr>
              <a:t>при ограниченности ресурсов </a:t>
            </a:r>
            <a:r>
              <a:rPr lang="ru-RU" sz="1600" b="1" i="1" dirty="0" smtClean="0">
                <a:solidFill>
                  <a:srgbClr val="000000"/>
                </a:solidFill>
                <a:latin typeface="Arial"/>
                <a:ea typeface="Times New Roman"/>
              </a:rPr>
              <a:t>эффективность </a:t>
            </a:r>
            <a:r>
              <a:rPr lang="ru-RU" sz="1600" b="1" i="1" dirty="0">
                <a:solidFill>
                  <a:srgbClr val="000000"/>
                </a:solidFill>
                <a:latin typeface="Arial"/>
                <a:ea typeface="Times New Roman"/>
              </a:rPr>
              <a:t>по </a:t>
            </a:r>
            <a:r>
              <a:rPr lang="ru-RU" sz="1600" b="1" i="1" dirty="0" smtClean="0">
                <a:solidFill>
                  <a:srgbClr val="000000"/>
                </a:solidFill>
                <a:latin typeface="Arial"/>
                <a:ea typeface="Times New Roman"/>
              </a:rPr>
              <a:t>Парето </a:t>
            </a:r>
            <a:r>
              <a:rPr lang="ru-RU" sz="1600" dirty="0" smtClean="0">
                <a:solidFill>
                  <a:srgbClr val="000000"/>
                </a:solidFill>
                <a:latin typeface="Arial"/>
                <a:ea typeface="Times New Roman"/>
              </a:rPr>
              <a:t>можно </a:t>
            </a:r>
            <a:r>
              <a:rPr lang="ru-RU" sz="1600" dirty="0">
                <a:solidFill>
                  <a:srgbClr val="000000"/>
                </a:solidFill>
                <a:latin typeface="Arial"/>
                <a:ea typeface="Times New Roman"/>
              </a:rPr>
              <a:t>определить как такое состояние субъектов предпринимательской или профессиональной деятельности, при котором никто из субъектов не может улучшить свое экономическое состояние, не ухудшая экономическое состояние других субъектов. </a:t>
            </a:r>
          </a:p>
          <a:p>
            <a:pPr marL="917575" lvl="1" indent="-285750" algn="just">
              <a:spcBef>
                <a:spcPts val="600"/>
              </a:spcBef>
              <a:buClr>
                <a:srgbClr val="A50021"/>
              </a:buClr>
              <a:buFont typeface="Wingdings" pitchFamily="2" charset="2"/>
              <a:buChar char="q"/>
              <a:defRPr/>
            </a:pPr>
            <a:r>
              <a:rPr lang="ru-RU" sz="1600" dirty="0">
                <a:solidFill>
                  <a:srgbClr val="000000"/>
                </a:solidFill>
                <a:latin typeface="Arial"/>
                <a:ea typeface="Times New Roman"/>
              </a:rPr>
              <a:t>При таком подходе </a:t>
            </a:r>
            <a:r>
              <a:rPr lang="ru-RU" sz="1600" dirty="0" smtClean="0">
                <a:solidFill>
                  <a:srgbClr val="000000"/>
                </a:solidFill>
                <a:latin typeface="Arial"/>
                <a:ea typeface="Times New Roman"/>
              </a:rPr>
              <a:t>очевидно, </a:t>
            </a:r>
            <a:r>
              <a:rPr lang="ru-RU" sz="1600" dirty="0">
                <a:solidFill>
                  <a:srgbClr val="000000"/>
                </a:solidFill>
                <a:latin typeface="Arial"/>
                <a:ea typeface="Times New Roman"/>
              </a:rPr>
              <a:t>что переход к </a:t>
            </a:r>
            <a:r>
              <a:rPr lang="ru-RU" sz="1600" b="1" i="1" dirty="0">
                <a:solidFill>
                  <a:srgbClr val="000000"/>
                </a:solidFill>
                <a:latin typeface="Arial"/>
                <a:ea typeface="Times New Roman"/>
              </a:rPr>
              <a:t>солидарной</a:t>
            </a:r>
            <a:r>
              <a:rPr lang="ru-RU" sz="1600" dirty="0">
                <a:solidFill>
                  <a:srgbClr val="000000"/>
                </a:solidFill>
                <a:latin typeface="Arial"/>
                <a:ea typeface="Times New Roman"/>
              </a:rPr>
              <a:t> </a:t>
            </a:r>
            <a:r>
              <a:rPr lang="ru-RU" sz="1600" b="1" i="1" dirty="0">
                <a:solidFill>
                  <a:srgbClr val="000000"/>
                </a:solidFill>
                <a:latin typeface="Arial"/>
                <a:ea typeface="Times New Roman"/>
              </a:rPr>
              <a:t>ответственности СРО </a:t>
            </a:r>
            <a:r>
              <a:rPr lang="ru-RU" sz="1600" dirty="0">
                <a:solidFill>
                  <a:srgbClr val="000000"/>
                </a:solidFill>
                <a:latin typeface="Arial"/>
                <a:ea typeface="Times New Roman"/>
              </a:rPr>
              <a:t>приведет к росту экономической эффективности деятельности заказывающих предприятий и </a:t>
            </a:r>
            <a:r>
              <a:rPr lang="ru-RU" sz="1600" dirty="0" smtClean="0">
                <a:solidFill>
                  <a:srgbClr val="000000"/>
                </a:solidFill>
                <a:latin typeface="Arial"/>
                <a:ea typeface="Times New Roman"/>
              </a:rPr>
              <a:t>организаций, включая предприятия промышленности и транспорта, </a:t>
            </a:r>
            <a:r>
              <a:rPr lang="ru-RU" sz="1600" dirty="0">
                <a:solidFill>
                  <a:srgbClr val="000000"/>
                </a:solidFill>
                <a:latin typeface="Arial"/>
                <a:ea typeface="Times New Roman"/>
              </a:rPr>
              <a:t>за счет перераспределения имущественной ответственности и риска возникновения ущерба или убытков вследствие недостатков работ, выполняемых членами СРО</a:t>
            </a:r>
            <a:r>
              <a:rPr lang="ru-RU" sz="1600" dirty="0" smtClean="0">
                <a:solidFill>
                  <a:srgbClr val="000000"/>
                </a:solidFill>
                <a:latin typeface="Arial"/>
                <a:ea typeface="Times New Roman"/>
              </a:rPr>
              <a:t>.</a:t>
            </a:r>
            <a:endParaRPr lang="ru-RU" sz="1600" dirty="0">
              <a:solidFill>
                <a:srgbClr val="000000"/>
              </a:solidFill>
              <a:latin typeface="Arial"/>
              <a:ea typeface="Times New Roman"/>
            </a:endParaRPr>
          </a:p>
        </p:txBody>
      </p:sp>
      <p:sp>
        <p:nvSpPr>
          <p:cNvPr id="5124"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solidFill>
                <a:prstClr val="black"/>
              </a:solidFill>
            </a:endParaRPr>
          </a:p>
        </p:txBody>
      </p:sp>
      <p:sp>
        <p:nvSpPr>
          <p:cNvPr id="5125" name="Rectangle 6"/>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20000"/>
              </a:spcBef>
              <a:buClr>
                <a:srgbClr val="9B2D1F"/>
              </a:buClr>
              <a:buFont typeface="Wingdings" pitchFamily="2" charset="2"/>
              <a:buChar char="o"/>
            </a:pPr>
            <a:r>
              <a:rPr lang="ru-RU" dirty="0" smtClean="0">
                <a:solidFill>
                  <a:prstClr val="black"/>
                </a:solidFill>
              </a:rPr>
              <a:t>2014</a:t>
            </a:r>
          </a:p>
        </p:txBody>
      </p:sp>
      <p:sp>
        <p:nvSpPr>
          <p:cNvPr id="5126" name="Rectangle 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D71EA04-5B03-4914-B896-DB8A7E920E6C}" type="slidenum">
              <a:rPr lang="ru-RU" smtClean="0">
                <a:solidFill>
                  <a:prstClr val="black"/>
                </a:solidFill>
              </a:rPr>
              <a:pPr eaLnBrk="1" hangingPunct="1"/>
              <a:t>9</a:t>
            </a:fld>
            <a:endParaRPr lang="ru-RU" smtClean="0">
              <a:solidFill>
                <a:prstClr val="black"/>
              </a:solidFill>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59" y="530041"/>
            <a:ext cx="762000" cy="725580"/>
          </a:xfrm>
          <a:prstGeom prst="rect">
            <a:avLst/>
          </a:prstGeom>
          <a:noFill/>
          <a:ln w="9525">
            <a:gradFill>
              <a:gsLst>
                <a:gs pos="0">
                  <a:schemeClr val="bg2"/>
                </a:gs>
                <a:gs pos="50000">
                  <a:schemeClr val="accent1">
                    <a:tint val="44500"/>
                    <a:satMod val="160000"/>
                  </a:schemeClr>
                </a:gs>
                <a:gs pos="100000">
                  <a:schemeClr val="accent1">
                    <a:tint val="23500"/>
                    <a:satMod val="160000"/>
                  </a:schemeClr>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65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Профил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Профиль">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7502</TotalTime>
  <Words>2373</Words>
  <Application>Microsoft Office PowerPoint</Application>
  <PresentationFormat>Экран (4:3)</PresentationFormat>
  <Paragraphs>252</Paragraphs>
  <Slides>25</Slides>
  <Notes>25</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Профиль</vt:lpstr>
      <vt:lpstr>Презентация PowerPoint</vt:lpstr>
      <vt:lpstr> Саморегулирование в России </vt:lpstr>
      <vt:lpstr> Проблемы перехода на саморегулирование </vt:lpstr>
      <vt:lpstr> Проблемы перехода на саморегулирование </vt:lpstr>
      <vt:lpstr> Проблемы перехода на саморегулирование </vt:lpstr>
      <vt:lpstr> Введение солидарной ответственности </vt:lpstr>
      <vt:lpstr> Проблемная ситуация </vt:lpstr>
      <vt:lpstr> Гражданская ответственность </vt:lpstr>
      <vt:lpstr> Эффективность по Парето </vt:lpstr>
      <vt:lpstr> Способы обеспечения имущественной ответственности</vt:lpstr>
      <vt:lpstr> Страхование ответственности и рисков </vt:lpstr>
      <vt:lpstr> Метод Хаустона </vt:lpstr>
      <vt:lpstr> Метод Хаустона </vt:lpstr>
      <vt:lpstr> Недостатки метода Хаустона </vt:lpstr>
      <vt:lpstr> Развитие метода Хаустона </vt:lpstr>
      <vt:lpstr> Стоимостная оценка риска </vt:lpstr>
      <vt:lpstr> В условиях страхование ответственности  и риска</vt:lpstr>
      <vt:lpstr>Презентация PowerPoint</vt:lpstr>
      <vt:lpstr> В условиях использования средств КФ  </vt:lpstr>
      <vt:lpstr> Страхование ответственности </vt:lpstr>
      <vt:lpstr>Презентация PowerPoint</vt:lpstr>
      <vt:lpstr> Учет неопределенности и риска </vt:lpstr>
      <vt:lpstr> Распределенная оценка  </vt:lpstr>
      <vt:lpstr> Перспективы инновационного развития саморегулирования</vt:lpstr>
      <vt:lpstr> Перспективы инновационного развития саморегулирования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Опарин</dc:creator>
  <cp:lastModifiedBy>эмс4</cp:lastModifiedBy>
  <cp:revision>499</cp:revision>
  <cp:lastPrinted>1601-01-01T00:00:00Z</cp:lastPrinted>
  <dcterms:created xsi:type="dcterms:W3CDTF">2010-11-07T08:53:55Z</dcterms:created>
  <dcterms:modified xsi:type="dcterms:W3CDTF">2014-09-16T00:17:40Z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