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64" r:id="rId2"/>
    <p:sldId id="502" r:id="rId3"/>
    <p:sldId id="442" r:id="rId4"/>
    <p:sldId id="429" r:id="rId5"/>
    <p:sldId id="508" r:id="rId6"/>
    <p:sldId id="435" r:id="rId7"/>
    <p:sldId id="402" r:id="rId8"/>
    <p:sldId id="419" r:id="rId9"/>
  </p:sldIdLst>
  <p:sldSz cx="9144000" cy="6858000" type="screen4x3"/>
  <p:notesSz cx="9874250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990099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990099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990099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990099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990099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rgbClr val="990099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rgbClr val="990099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rgbClr val="990099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rgbClr val="990099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3399"/>
    <a:srgbClr val="99CCFF"/>
    <a:srgbClr val="66FFCC"/>
    <a:srgbClr val="00FF99"/>
    <a:srgbClr val="006600"/>
    <a:srgbClr val="0033CC"/>
    <a:srgbClr val="FFCC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5006" autoAdjust="0"/>
  </p:normalViewPr>
  <p:slideViewPr>
    <p:cSldViewPr snapToGrid="0">
      <p:cViewPr>
        <p:scale>
          <a:sx n="93" d="100"/>
          <a:sy n="93" d="100"/>
        </p:scale>
        <p:origin x="-456" y="-360"/>
      </p:cViewPr>
      <p:guideLst>
        <p:guide orient="horz" pos="236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878" y="-90"/>
      </p:cViewPr>
      <p:guideLst>
        <p:guide orient="horz" pos="2140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4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7954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4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6371011-1A8C-4D3B-8CDF-CC9C153F29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19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594350" y="4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040" y="3228979"/>
            <a:ext cx="7242175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7954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350" y="6457954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048FBDE-3E3B-47BD-9EBB-4E8F7B69E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808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8E63EE-85C7-44C6-BE59-068F52BC379E}" type="slidenum">
              <a:rPr lang="ru-RU" altLang="ru-RU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</a:t>
            </a:fld>
            <a:endParaRPr lang="ru-RU" altLang="ru-RU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06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8ECC3EF-7F2F-4EBA-84B9-4DFB42BDBC78}" type="slidenum">
              <a:rPr lang="ru-RU" altLang="ru-RU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4</a:t>
            </a:fld>
            <a:endParaRPr lang="ru-RU" altLang="ru-RU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4850" y="509588"/>
            <a:ext cx="3397250" cy="2549525"/>
          </a:xfrm>
          <a:ln/>
        </p:spPr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ru-RU" sz="1300" dirty="0" smtClean="0"/>
              <a:t>СМК СПбГПУ базируется на принципах менеджмента качества в соответствии с требованиями стандартов </a:t>
            </a:r>
            <a:r>
              <a:rPr lang="en-US" sz="1300" dirty="0" smtClean="0"/>
              <a:t>ISO</a:t>
            </a:r>
            <a:r>
              <a:rPr lang="ru-RU" sz="1300" dirty="0" smtClean="0"/>
              <a:t> 9000:2000.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1300" dirty="0" smtClean="0"/>
              <a:t>В основу реализации СМК СПбГПУ положен </a:t>
            </a:r>
            <a:r>
              <a:rPr lang="ru-RU" sz="1300" b="1" dirty="0" smtClean="0"/>
              <a:t>процессный подход</a:t>
            </a:r>
            <a:r>
              <a:rPr lang="ru-RU" sz="1300" dirty="0" smtClean="0"/>
              <a:t>.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1300" dirty="0" smtClean="0"/>
              <a:t>В качестве </a:t>
            </a:r>
            <a:r>
              <a:rPr lang="ru-RU" sz="1300" b="1" dirty="0" smtClean="0"/>
              <a:t>основных бизнес-процессов</a:t>
            </a:r>
            <a:r>
              <a:rPr lang="ru-RU" sz="1300" dirty="0" smtClean="0"/>
              <a:t> в СПбГПУ определены следующие: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13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проектирование и разработка образовательных программ,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13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процесс обучения,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13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подготовка кадров высшей квалификации,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13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научно-исследовательская, консалтинговая и инновационная деятельность.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63E53-23E4-435A-A533-B12579BC15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100432"/>
      </p:ext>
    </p:extLst>
  </p:cSld>
  <p:clrMapOvr>
    <a:masterClrMapping/>
  </p:clrMapOvr>
  <p:transition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1BECA-F22D-4025-A7C9-037A774F36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455360"/>
      </p:ext>
    </p:extLst>
  </p:cSld>
  <p:clrMapOvr>
    <a:masterClrMapping/>
  </p:clrMapOvr>
  <p:transition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E4E17-A31B-47F2-8BD1-28449BDF5A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96690"/>
      </p:ext>
    </p:extLst>
  </p:cSld>
  <p:clrMapOvr>
    <a:masterClrMapping/>
  </p:clrMapOvr>
  <p:transition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11A98-9ABE-4C28-AB55-9B4B9714C0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74863"/>
      </p:ext>
    </p:extLst>
  </p:cSld>
  <p:clrMapOvr>
    <a:masterClrMapping/>
  </p:clrMapOvr>
  <p:transition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91DB9-9359-4C06-9C00-28C61A3BB9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495607"/>
      </p:ext>
    </p:extLst>
  </p:cSld>
  <p:clrMapOvr>
    <a:masterClrMapping/>
  </p:clrMapOvr>
  <p:transition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251A-BC50-4BFD-93A5-17EFF2542D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079183"/>
      </p:ext>
    </p:extLst>
  </p:cSld>
  <p:clrMapOvr>
    <a:masterClrMapping/>
  </p:clrMapOvr>
  <p:transition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767FC-C7F0-41DD-9CB0-78408EAC62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295597"/>
      </p:ext>
    </p:extLst>
  </p:cSld>
  <p:clrMapOvr>
    <a:masterClrMapping/>
  </p:clrMapOvr>
  <p:transition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80A93-68F6-4B73-A8DE-6AC9C5F418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059450"/>
      </p:ext>
    </p:extLst>
  </p:cSld>
  <p:clrMapOvr>
    <a:masterClrMapping/>
  </p:clrMapOvr>
  <p:transition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364A8-32E9-479A-85D4-3189DC6FEE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052843"/>
      </p:ext>
    </p:extLst>
  </p:cSld>
  <p:clrMapOvr>
    <a:masterClrMapping/>
  </p:clrMapOvr>
  <p:transition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72658-44A1-4144-AD81-E0EA31F353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877341"/>
      </p:ext>
    </p:extLst>
  </p:cSld>
  <p:clrMapOvr>
    <a:masterClrMapping/>
  </p:clrMapOvr>
  <p:transition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8704C-D087-4557-83CD-3A3A2C4FC1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266722"/>
      </p:ext>
    </p:extLst>
  </p:cSld>
  <p:clrMapOvr>
    <a:masterClrMapping/>
  </p:clrMapOvr>
  <p:transition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6214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ru-RU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65 w 2123"/>
                <a:gd name="T1" fmla="*/ 789 h 1696"/>
                <a:gd name="T2" fmla="*/ 529 w 2123"/>
                <a:gd name="T3" fmla="*/ 517 h 1696"/>
                <a:gd name="T4" fmla="*/ 655 w 2123"/>
                <a:gd name="T5" fmla="*/ 300 h 1696"/>
                <a:gd name="T6" fmla="*/ 902 w 2123"/>
                <a:gd name="T7" fmla="*/ 445 h 1696"/>
                <a:gd name="T8" fmla="*/ 1184 w 2123"/>
                <a:gd name="T9" fmla="*/ 657 h 1696"/>
                <a:gd name="T10" fmla="*/ 1443 w 2123"/>
                <a:gd name="T11" fmla="*/ 839 h 1696"/>
                <a:gd name="T12" fmla="*/ 1755 w 2123"/>
                <a:gd name="T13" fmla="*/ 1029 h 1696"/>
                <a:gd name="T14" fmla="*/ 1833 w 2123"/>
                <a:gd name="T15" fmla="*/ 1069 h 1696"/>
                <a:gd name="T16" fmla="*/ 1790 w 2123"/>
                <a:gd name="T17" fmla="*/ 1025 h 1696"/>
                <a:gd name="T18" fmla="*/ 1376 w 2123"/>
                <a:gd name="T19" fmla="*/ 758 h 1696"/>
                <a:gd name="T20" fmla="*/ 1058 w 2123"/>
                <a:gd name="T21" fmla="*/ 517 h 1696"/>
                <a:gd name="T22" fmla="*/ 703 w 2123"/>
                <a:gd name="T23" fmla="*/ 249 h 1696"/>
                <a:gd name="T24" fmla="*/ 974 w 2123"/>
                <a:gd name="T25" fmla="*/ 235 h 1696"/>
                <a:gd name="T26" fmla="*/ 1251 w 2123"/>
                <a:gd name="T27" fmla="*/ 240 h 1696"/>
                <a:gd name="T28" fmla="*/ 1574 w 2123"/>
                <a:gd name="T29" fmla="*/ 203 h 1696"/>
                <a:gd name="T30" fmla="*/ 2068 w 2123"/>
                <a:gd name="T31" fmla="*/ 148 h 1696"/>
                <a:gd name="T32" fmla="*/ 2020 w 2123"/>
                <a:gd name="T33" fmla="*/ 131 h 1696"/>
                <a:gd name="T34" fmla="*/ 1503 w 2123"/>
                <a:gd name="T35" fmla="*/ 195 h 1696"/>
                <a:gd name="T36" fmla="*/ 1178 w 2123"/>
                <a:gd name="T37" fmla="*/ 208 h 1696"/>
                <a:gd name="T38" fmla="*/ 739 w 2123"/>
                <a:gd name="T39" fmla="*/ 195 h 1696"/>
                <a:gd name="T40" fmla="*/ 799 w 2123"/>
                <a:gd name="T41" fmla="*/ 172 h 1696"/>
                <a:gd name="T42" fmla="*/ 1112 w 2123"/>
                <a:gd name="T43" fmla="*/ 0 h 1696"/>
                <a:gd name="T44" fmla="*/ 1058 w 2123"/>
                <a:gd name="T45" fmla="*/ 23 h 1696"/>
                <a:gd name="T46" fmla="*/ 985 w 2123"/>
                <a:gd name="T47" fmla="*/ 63 h 1696"/>
                <a:gd name="T48" fmla="*/ 835 w 2123"/>
                <a:gd name="T49" fmla="*/ 145 h 1696"/>
                <a:gd name="T50" fmla="*/ 655 w 2123"/>
                <a:gd name="T51" fmla="*/ 213 h 1696"/>
                <a:gd name="T52" fmla="*/ 619 w 2123"/>
                <a:gd name="T53" fmla="*/ 272 h 1696"/>
                <a:gd name="T54" fmla="*/ 295 w 2123"/>
                <a:gd name="T55" fmla="*/ 445 h 1696"/>
                <a:gd name="T56" fmla="*/ 0 w 2123"/>
                <a:gd name="T57" fmla="*/ 549 h 1696"/>
                <a:gd name="T58" fmla="*/ 0 w 2123"/>
                <a:gd name="T59" fmla="*/ 553 h 1696"/>
                <a:gd name="T60" fmla="*/ 0 w 2123"/>
                <a:gd name="T61" fmla="*/ 581 h 1696"/>
                <a:gd name="T62" fmla="*/ 289 w 2123"/>
                <a:gd name="T63" fmla="*/ 480 h 1696"/>
                <a:gd name="T64" fmla="*/ 577 w 2123"/>
                <a:gd name="T65" fmla="*/ 326 h 1696"/>
                <a:gd name="T66" fmla="*/ 493 w 2123"/>
                <a:gd name="T67" fmla="*/ 508 h 1696"/>
                <a:gd name="T68" fmla="*/ 511 w 2123"/>
                <a:gd name="T69" fmla="*/ 753 h 1696"/>
                <a:gd name="T70" fmla="*/ 450 w 2123"/>
                <a:gd name="T71" fmla="*/ 883 h 1696"/>
                <a:gd name="T72" fmla="*/ 319 w 2123"/>
                <a:gd name="T73" fmla="*/ 1120 h 1696"/>
                <a:gd name="T74" fmla="*/ 313 w 2123"/>
                <a:gd name="T75" fmla="*/ 1283 h 1696"/>
                <a:gd name="T76" fmla="*/ 319 w 2123"/>
                <a:gd name="T77" fmla="*/ 1283 h 1696"/>
                <a:gd name="T78" fmla="*/ 337 w 2123"/>
                <a:gd name="T79" fmla="*/ 1175 h 1696"/>
                <a:gd name="T80" fmla="*/ 565 w 2123"/>
                <a:gd name="T81" fmla="*/ 789 h 1696"/>
                <a:gd name="T82" fmla="*/ 565 w 2123"/>
                <a:gd name="T83" fmla="*/ 789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8 w 969"/>
                <a:gd name="T1" fmla="*/ 1201 h 1192"/>
                <a:gd name="T2" fmla="*/ 500 w 969"/>
                <a:gd name="T3" fmla="*/ 1207 h 1192"/>
                <a:gd name="T4" fmla="*/ 590 w 969"/>
                <a:gd name="T5" fmla="*/ 1165 h 1192"/>
                <a:gd name="T6" fmla="*/ 828 w 969"/>
                <a:gd name="T7" fmla="*/ 1100 h 1192"/>
                <a:gd name="T8" fmla="*/ 953 w 969"/>
                <a:gd name="T9" fmla="*/ 1070 h 1192"/>
                <a:gd name="T10" fmla="*/ 774 w 969"/>
                <a:gd name="T11" fmla="*/ 1001 h 1192"/>
                <a:gd name="T12" fmla="*/ 566 w 969"/>
                <a:gd name="T13" fmla="*/ 963 h 1192"/>
                <a:gd name="T14" fmla="*/ 202 w 969"/>
                <a:gd name="T15" fmla="*/ 981 h 1192"/>
                <a:gd name="T16" fmla="*/ 304 w 969"/>
                <a:gd name="T17" fmla="*/ 903 h 1192"/>
                <a:gd name="T18" fmla="*/ 506 w 969"/>
                <a:gd name="T19" fmla="*/ 813 h 1192"/>
                <a:gd name="T20" fmla="*/ 709 w 969"/>
                <a:gd name="T21" fmla="*/ 681 h 1192"/>
                <a:gd name="T22" fmla="*/ 715 w 969"/>
                <a:gd name="T23" fmla="*/ 681 h 1192"/>
                <a:gd name="T24" fmla="*/ 727 w 969"/>
                <a:gd name="T25" fmla="*/ 675 h 1192"/>
                <a:gd name="T26" fmla="*/ 768 w 969"/>
                <a:gd name="T27" fmla="*/ 657 h 1192"/>
                <a:gd name="T28" fmla="*/ 792 w 969"/>
                <a:gd name="T29" fmla="*/ 651 h 1192"/>
                <a:gd name="T30" fmla="*/ 804 w 969"/>
                <a:gd name="T31" fmla="*/ 639 h 1192"/>
                <a:gd name="T32" fmla="*/ 810 w 969"/>
                <a:gd name="T33" fmla="*/ 627 h 1192"/>
                <a:gd name="T34" fmla="*/ 804 w 969"/>
                <a:gd name="T35" fmla="*/ 621 h 1192"/>
                <a:gd name="T36" fmla="*/ 798 w 969"/>
                <a:gd name="T37" fmla="*/ 609 h 1192"/>
                <a:gd name="T38" fmla="*/ 798 w 969"/>
                <a:gd name="T39" fmla="*/ 580 h 1192"/>
                <a:gd name="T40" fmla="*/ 810 w 969"/>
                <a:gd name="T41" fmla="*/ 550 h 1192"/>
                <a:gd name="T42" fmla="*/ 822 w 969"/>
                <a:gd name="T43" fmla="*/ 520 h 1192"/>
                <a:gd name="T44" fmla="*/ 840 w 969"/>
                <a:gd name="T45" fmla="*/ 490 h 1192"/>
                <a:gd name="T46" fmla="*/ 853 w 969"/>
                <a:gd name="T47" fmla="*/ 460 h 1192"/>
                <a:gd name="T48" fmla="*/ 861 w 969"/>
                <a:gd name="T49" fmla="*/ 442 h 1192"/>
                <a:gd name="T50" fmla="*/ 869 w 969"/>
                <a:gd name="T51" fmla="*/ 436 h 1192"/>
                <a:gd name="T52" fmla="*/ 869 w 969"/>
                <a:gd name="T53" fmla="*/ 352 h 1192"/>
                <a:gd name="T54" fmla="*/ 869 w 969"/>
                <a:gd name="T55" fmla="*/ 346 h 1192"/>
                <a:gd name="T56" fmla="*/ 875 w 969"/>
                <a:gd name="T57" fmla="*/ 340 h 1192"/>
                <a:gd name="T58" fmla="*/ 893 w 969"/>
                <a:gd name="T59" fmla="*/ 310 h 1192"/>
                <a:gd name="T60" fmla="*/ 905 w 969"/>
                <a:gd name="T61" fmla="*/ 274 h 1192"/>
                <a:gd name="T62" fmla="*/ 917 w 969"/>
                <a:gd name="T63" fmla="*/ 244 h 1192"/>
                <a:gd name="T64" fmla="*/ 923 w 969"/>
                <a:gd name="T65" fmla="*/ 232 h 1192"/>
                <a:gd name="T66" fmla="*/ 929 w 969"/>
                <a:gd name="T67" fmla="*/ 220 h 1192"/>
                <a:gd name="T68" fmla="*/ 947 w 969"/>
                <a:gd name="T69" fmla="*/ 173 h 1192"/>
                <a:gd name="T70" fmla="*/ 965 w 969"/>
                <a:gd name="T71" fmla="*/ 137 h 1192"/>
                <a:gd name="T72" fmla="*/ 971 w 969"/>
                <a:gd name="T73" fmla="*/ 125 h 1192"/>
                <a:gd name="T74" fmla="*/ 971 w 969"/>
                <a:gd name="T75" fmla="*/ 119 h 1192"/>
                <a:gd name="T76" fmla="*/ 989 w 969"/>
                <a:gd name="T77" fmla="*/ 0 h 1192"/>
                <a:gd name="T78" fmla="*/ 965 w 969"/>
                <a:gd name="T79" fmla="*/ 47 h 1192"/>
                <a:gd name="T80" fmla="*/ 798 w 969"/>
                <a:gd name="T81" fmla="*/ 113 h 1192"/>
                <a:gd name="T82" fmla="*/ 721 w 969"/>
                <a:gd name="T83" fmla="*/ 161 h 1192"/>
                <a:gd name="T84" fmla="*/ 470 w 969"/>
                <a:gd name="T85" fmla="*/ 238 h 1192"/>
                <a:gd name="T86" fmla="*/ 286 w 969"/>
                <a:gd name="T87" fmla="*/ 292 h 1192"/>
                <a:gd name="T88" fmla="*/ 178 w 969"/>
                <a:gd name="T89" fmla="*/ 298 h 1192"/>
                <a:gd name="T90" fmla="*/ 12 w 969"/>
                <a:gd name="T91" fmla="*/ 490 h 1192"/>
                <a:gd name="T92" fmla="*/ 0 w 969"/>
                <a:gd name="T93" fmla="*/ 514 h 1192"/>
                <a:gd name="T94" fmla="*/ 0 w 969"/>
                <a:gd name="T95" fmla="*/ 1201 h 1192"/>
                <a:gd name="T96" fmla="*/ 96 w 969"/>
                <a:gd name="T97" fmla="*/ 1195 h 1192"/>
                <a:gd name="T98" fmla="*/ 328 w 969"/>
                <a:gd name="T99" fmla="*/ 1201 h 1192"/>
                <a:gd name="T100" fmla="*/ 328 w 969"/>
                <a:gd name="T101" fmla="*/ 1201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54 w 2176"/>
                <a:gd name="T1" fmla="*/ 777 h 1505"/>
                <a:gd name="T2" fmla="*/ 1215 w 2176"/>
                <a:gd name="T3" fmla="*/ 1245 h 1505"/>
                <a:gd name="T4" fmla="*/ 976 w 2176"/>
                <a:gd name="T5" fmla="*/ 1203 h 1505"/>
                <a:gd name="T6" fmla="*/ 738 w 2176"/>
                <a:gd name="T7" fmla="*/ 1137 h 1505"/>
                <a:gd name="T8" fmla="*/ 452 w 2176"/>
                <a:gd name="T9" fmla="*/ 1119 h 1505"/>
                <a:gd name="T10" fmla="*/ 0 w 2176"/>
                <a:gd name="T11" fmla="*/ 1089 h 1505"/>
                <a:gd name="T12" fmla="*/ 30 w 2176"/>
                <a:gd name="T13" fmla="*/ 1125 h 1505"/>
                <a:gd name="T14" fmla="*/ 506 w 2176"/>
                <a:gd name="T15" fmla="*/ 1143 h 1505"/>
                <a:gd name="T16" fmla="*/ 792 w 2176"/>
                <a:gd name="T17" fmla="*/ 1197 h 1505"/>
                <a:gd name="T18" fmla="*/ 1155 w 2176"/>
                <a:gd name="T19" fmla="*/ 1316 h 1505"/>
                <a:gd name="T20" fmla="*/ 1090 w 2176"/>
                <a:gd name="T21" fmla="*/ 1334 h 1505"/>
                <a:gd name="T22" fmla="*/ 726 w 2176"/>
                <a:gd name="T23" fmla="*/ 1520 h 1505"/>
                <a:gd name="T24" fmla="*/ 780 w 2176"/>
                <a:gd name="T25" fmla="*/ 1496 h 1505"/>
                <a:gd name="T26" fmla="*/ 881 w 2176"/>
                <a:gd name="T27" fmla="*/ 1454 h 1505"/>
                <a:gd name="T28" fmla="*/ 1042 w 2176"/>
                <a:gd name="T29" fmla="*/ 1370 h 1505"/>
                <a:gd name="T30" fmla="*/ 1239 w 2176"/>
                <a:gd name="T31" fmla="*/ 1310 h 1505"/>
                <a:gd name="T32" fmla="*/ 1292 w 2176"/>
                <a:gd name="T33" fmla="*/ 1233 h 1505"/>
                <a:gd name="T34" fmla="*/ 1667 w 2176"/>
                <a:gd name="T35" fmla="*/ 1053 h 1505"/>
                <a:gd name="T36" fmla="*/ 1971 w 2176"/>
                <a:gd name="T37" fmla="*/ 963 h 1505"/>
                <a:gd name="T38" fmla="*/ 2221 w 2176"/>
                <a:gd name="T39" fmla="*/ 831 h 1505"/>
                <a:gd name="T40" fmla="*/ 2001 w 2176"/>
                <a:gd name="T41" fmla="*/ 921 h 1505"/>
                <a:gd name="T42" fmla="*/ 1691 w 2176"/>
                <a:gd name="T43" fmla="*/ 999 h 1505"/>
                <a:gd name="T44" fmla="*/ 1369 w 2176"/>
                <a:gd name="T45" fmla="*/ 1161 h 1505"/>
                <a:gd name="T46" fmla="*/ 1531 w 2176"/>
                <a:gd name="T47" fmla="*/ 915 h 1505"/>
                <a:gd name="T48" fmla="*/ 1655 w 2176"/>
                <a:gd name="T49" fmla="*/ 550 h 1505"/>
                <a:gd name="T50" fmla="*/ 1775 w 2176"/>
                <a:gd name="T51" fmla="*/ 377 h 1505"/>
                <a:gd name="T52" fmla="*/ 2019 w 2176"/>
                <a:gd name="T53" fmla="*/ 60 h 1505"/>
                <a:gd name="T54" fmla="*/ 2043 w 2176"/>
                <a:gd name="T55" fmla="*/ 0 h 1505"/>
                <a:gd name="T56" fmla="*/ 2013 w 2176"/>
                <a:gd name="T57" fmla="*/ 0 h 1505"/>
                <a:gd name="T58" fmla="*/ 1631 w 2176"/>
                <a:gd name="T59" fmla="*/ 485 h 1505"/>
                <a:gd name="T60" fmla="*/ 1507 w 2176"/>
                <a:gd name="T61" fmla="*/ 897 h 1505"/>
                <a:gd name="T62" fmla="*/ 1280 w 2176"/>
                <a:gd name="T63" fmla="*/ 1185 h 1505"/>
                <a:gd name="T64" fmla="*/ 1155 w 2176"/>
                <a:gd name="T65" fmla="*/ 915 h 1505"/>
                <a:gd name="T66" fmla="*/ 1030 w 2176"/>
                <a:gd name="T67" fmla="*/ 545 h 1505"/>
                <a:gd name="T68" fmla="*/ 905 w 2176"/>
                <a:gd name="T69" fmla="*/ 222 h 1505"/>
                <a:gd name="T70" fmla="*/ 804 w 2176"/>
                <a:gd name="T71" fmla="*/ 0 h 1505"/>
                <a:gd name="T72" fmla="*/ 768 w 2176"/>
                <a:gd name="T73" fmla="*/ 0 h 1505"/>
                <a:gd name="T74" fmla="*/ 923 w 2176"/>
                <a:gd name="T75" fmla="*/ 359 h 1505"/>
                <a:gd name="T76" fmla="*/ 1054 w 2176"/>
                <a:gd name="T77" fmla="*/ 777 h 1505"/>
                <a:gd name="T78" fmla="*/ 1054 w 2176"/>
                <a:gd name="T79" fmla="*/ 77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6 w 813"/>
                <a:gd name="T1" fmla="*/ 569 h 804"/>
                <a:gd name="T2" fmla="*/ 334 w 813"/>
                <a:gd name="T3" fmla="*/ 443 h 804"/>
                <a:gd name="T4" fmla="*/ 656 w 813"/>
                <a:gd name="T5" fmla="*/ 221 h 804"/>
                <a:gd name="T6" fmla="*/ 828 w 813"/>
                <a:gd name="T7" fmla="*/ 0 h 804"/>
                <a:gd name="T8" fmla="*/ 690 w 813"/>
                <a:gd name="T9" fmla="*/ 150 h 804"/>
                <a:gd name="T10" fmla="*/ 149 w 813"/>
                <a:gd name="T11" fmla="*/ 509 h 804"/>
                <a:gd name="T12" fmla="*/ 0 w 813"/>
                <a:gd name="T13" fmla="*/ 742 h 804"/>
                <a:gd name="T14" fmla="*/ 0 w 813"/>
                <a:gd name="T15" fmla="*/ 814 h 804"/>
                <a:gd name="T16" fmla="*/ 166 w 813"/>
                <a:gd name="T17" fmla="*/ 569 h 804"/>
                <a:gd name="T18" fmla="*/ 166 w 813"/>
                <a:gd name="T19" fmla="*/ 569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70 w 759"/>
                <a:gd name="T1" fmla="*/ 66 h 107"/>
                <a:gd name="T2" fmla="*/ 774 w 759"/>
                <a:gd name="T3" fmla="*/ 0 h 107"/>
                <a:gd name="T4" fmla="*/ 506 w 759"/>
                <a:gd name="T5" fmla="*/ 36 h 107"/>
                <a:gd name="T6" fmla="*/ 143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70 w 759"/>
                <a:gd name="T15" fmla="*/ 66 h 107"/>
                <a:gd name="T16" fmla="*/ 47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417 w 3169"/>
                <a:gd name="T1" fmla="*/ 244 h 743"/>
                <a:gd name="T2" fmla="*/ 1769 w 3169"/>
                <a:gd name="T3" fmla="*/ 238 h 743"/>
                <a:gd name="T4" fmla="*/ 2132 w 3169"/>
                <a:gd name="T5" fmla="*/ 256 h 743"/>
                <a:gd name="T6" fmla="*/ 2555 w 3169"/>
                <a:gd name="T7" fmla="*/ 238 h 743"/>
                <a:gd name="T8" fmla="*/ 3234 w 3169"/>
                <a:gd name="T9" fmla="*/ 209 h 743"/>
                <a:gd name="T10" fmla="*/ 3180 w 3169"/>
                <a:gd name="T11" fmla="*/ 191 h 743"/>
                <a:gd name="T12" fmla="*/ 2472 w 3169"/>
                <a:gd name="T13" fmla="*/ 226 h 743"/>
                <a:gd name="T14" fmla="*/ 2043 w 3169"/>
                <a:gd name="T15" fmla="*/ 226 h 743"/>
                <a:gd name="T16" fmla="*/ 1489 w 3169"/>
                <a:gd name="T17" fmla="*/ 191 h 743"/>
                <a:gd name="T18" fmla="*/ 1573 w 3169"/>
                <a:gd name="T19" fmla="*/ 168 h 743"/>
                <a:gd name="T20" fmla="*/ 2079 w 3169"/>
                <a:gd name="T21" fmla="*/ 0 h 743"/>
                <a:gd name="T22" fmla="*/ 2001 w 3169"/>
                <a:gd name="T23" fmla="*/ 24 h 743"/>
                <a:gd name="T24" fmla="*/ 1876 w 3169"/>
                <a:gd name="T25" fmla="*/ 66 h 743"/>
                <a:gd name="T26" fmla="*/ 1637 w 3169"/>
                <a:gd name="T27" fmla="*/ 138 h 743"/>
                <a:gd name="T28" fmla="*/ 1368 w 3169"/>
                <a:gd name="T29" fmla="*/ 203 h 743"/>
                <a:gd name="T30" fmla="*/ 1293 w 3169"/>
                <a:gd name="T31" fmla="*/ 256 h 743"/>
                <a:gd name="T32" fmla="*/ 780 w 3169"/>
                <a:gd name="T33" fmla="*/ 418 h 743"/>
                <a:gd name="T34" fmla="*/ 340 w 3169"/>
                <a:gd name="T35" fmla="*/ 508 h 743"/>
                <a:gd name="T36" fmla="*/ 0 w 3169"/>
                <a:gd name="T37" fmla="*/ 627 h 743"/>
                <a:gd name="T38" fmla="*/ 304 w 3169"/>
                <a:gd name="T39" fmla="*/ 544 h 743"/>
                <a:gd name="T40" fmla="*/ 750 w 3169"/>
                <a:gd name="T41" fmla="*/ 454 h 743"/>
                <a:gd name="T42" fmla="*/ 1203 w 3169"/>
                <a:gd name="T43" fmla="*/ 316 h 743"/>
                <a:gd name="T44" fmla="*/ 1001 w 3169"/>
                <a:gd name="T45" fmla="*/ 496 h 743"/>
                <a:gd name="T46" fmla="*/ 887 w 3169"/>
                <a:gd name="T47" fmla="*/ 753 h 743"/>
                <a:gd name="T48" fmla="*/ 881 w 3169"/>
                <a:gd name="T49" fmla="*/ 753 h 743"/>
                <a:gd name="T50" fmla="*/ 953 w 3169"/>
                <a:gd name="T51" fmla="*/ 753 h 743"/>
                <a:gd name="T52" fmla="*/ 1042 w 3169"/>
                <a:gd name="T53" fmla="*/ 502 h 743"/>
                <a:gd name="T54" fmla="*/ 1322 w 3169"/>
                <a:gd name="T55" fmla="*/ 286 h 743"/>
                <a:gd name="T56" fmla="*/ 1561 w 3169"/>
                <a:gd name="T57" fmla="*/ 454 h 743"/>
                <a:gd name="T58" fmla="*/ 1805 w 3169"/>
                <a:gd name="T59" fmla="*/ 687 h 743"/>
                <a:gd name="T60" fmla="*/ 1894 w 3169"/>
                <a:gd name="T61" fmla="*/ 753 h 743"/>
                <a:gd name="T62" fmla="*/ 1959 w 3169"/>
                <a:gd name="T63" fmla="*/ 753 h 743"/>
                <a:gd name="T64" fmla="*/ 1727 w 3169"/>
                <a:gd name="T65" fmla="*/ 532 h 743"/>
                <a:gd name="T66" fmla="*/ 1417 w 3169"/>
                <a:gd name="T67" fmla="*/ 244 h 743"/>
                <a:gd name="T68" fmla="*/ 1417 w 3169"/>
                <a:gd name="T69" fmla="*/ 244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/>
          </p:spPr>
          <p:txBody>
            <a:bodyPr/>
            <a:lstStyle>
              <a:lvl1pPr>
                <a:defRPr sz="1600">
                  <a:solidFill>
                    <a:srgbClr val="990099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rgbClr val="990099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rgbClr val="990099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rgbClr val="990099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rgbClr val="990099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990099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990099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990099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990099"/>
                  </a:solidFill>
                  <a:latin typeface="Arial" charset="0"/>
                </a:defRPr>
              </a:lvl9pPr>
            </a:lstStyle>
            <a:p>
              <a:pPr eaLnBrk="0" hangingPunct="0">
                <a:defRPr/>
              </a:pPr>
              <a:endParaRPr lang="ru-RU" altLang="ru-RU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/>
          </p:spPr>
          <p:txBody>
            <a:bodyPr/>
            <a:lstStyle>
              <a:lvl1pPr>
                <a:defRPr sz="1600">
                  <a:solidFill>
                    <a:srgbClr val="990099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rgbClr val="990099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rgbClr val="990099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rgbClr val="990099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rgbClr val="990099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990099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990099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990099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990099"/>
                  </a:solidFill>
                  <a:latin typeface="Arial" charset="0"/>
                </a:defRPr>
              </a:lvl9pPr>
            </a:lstStyle>
            <a:p>
              <a:pPr eaLnBrk="0" hangingPunct="0">
                <a:defRPr/>
              </a:pPr>
              <a:endParaRPr lang="ru-RU" altLang="ru-RU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26215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ru-RU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26215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ru-RU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26216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ru-RU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216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ru-RU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82 w 2153"/>
                <a:gd name="T1" fmla="*/ 861 h 1930"/>
                <a:gd name="T2" fmla="*/ 1977 w 2153"/>
                <a:gd name="T3" fmla="*/ 1029 h 1930"/>
                <a:gd name="T4" fmla="*/ 2096 w 2153"/>
                <a:gd name="T5" fmla="*/ 1178 h 1930"/>
                <a:gd name="T6" fmla="*/ 2162 w 2153"/>
                <a:gd name="T7" fmla="*/ 1261 h 1930"/>
                <a:gd name="T8" fmla="*/ 2198 w 2153"/>
                <a:gd name="T9" fmla="*/ 1309 h 1930"/>
                <a:gd name="T10" fmla="*/ 1929 w 2153"/>
                <a:gd name="T11" fmla="*/ 987 h 1930"/>
                <a:gd name="T12" fmla="*/ 1900 w 2153"/>
                <a:gd name="T13" fmla="*/ 939 h 1930"/>
                <a:gd name="T14" fmla="*/ 1820 w 2153"/>
                <a:gd name="T15" fmla="*/ 1255 h 1930"/>
                <a:gd name="T16" fmla="*/ 1806 w 2153"/>
                <a:gd name="T17" fmla="*/ 1501 h 1930"/>
                <a:gd name="T18" fmla="*/ 1858 w 2153"/>
                <a:gd name="T19" fmla="*/ 1926 h 1930"/>
                <a:gd name="T20" fmla="*/ 1827 w 2153"/>
                <a:gd name="T21" fmla="*/ 1950 h 1930"/>
                <a:gd name="T22" fmla="*/ 1781 w 2153"/>
                <a:gd name="T23" fmla="*/ 1549 h 1930"/>
                <a:gd name="T24" fmla="*/ 1763 w 2153"/>
                <a:gd name="T25" fmla="*/ 1303 h 1930"/>
                <a:gd name="T26" fmla="*/ 1799 w 2153"/>
                <a:gd name="T27" fmla="*/ 1095 h 1930"/>
                <a:gd name="T28" fmla="*/ 1806 w 2153"/>
                <a:gd name="T29" fmla="*/ 885 h 1930"/>
                <a:gd name="T30" fmla="*/ 1293 w 2153"/>
                <a:gd name="T31" fmla="*/ 1017 h 1930"/>
                <a:gd name="T32" fmla="*/ 840 w 2153"/>
                <a:gd name="T33" fmla="*/ 1142 h 1930"/>
                <a:gd name="T34" fmla="*/ 328 w 2153"/>
                <a:gd name="T35" fmla="*/ 1327 h 1930"/>
                <a:gd name="T36" fmla="*/ 18 w 2153"/>
                <a:gd name="T37" fmla="*/ 1435 h 1930"/>
                <a:gd name="T38" fmla="*/ 316 w 2153"/>
                <a:gd name="T39" fmla="*/ 1297 h 1930"/>
                <a:gd name="T40" fmla="*/ 697 w 2153"/>
                <a:gd name="T41" fmla="*/ 1154 h 1930"/>
                <a:gd name="T42" fmla="*/ 1042 w 2153"/>
                <a:gd name="T43" fmla="*/ 1047 h 1930"/>
                <a:gd name="T44" fmla="*/ 1441 w 2153"/>
                <a:gd name="T45" fmla="*/ 939 h 1930"/>
                <a:gd name="T46" fmla="*/ 1727 w 2153"/>
                <a:gd name="T47" fmla="*/ 825 h 1930"/>
                <a:gd name="T48" fmla="*/ 1363 w 2153"/>
                <a:gd name="T49" fmla="*/ 628 h 1930"/>
                <a:gd name="T50" fmla="*/ 881 w 2153"/>
                <a:gd name="T51" fmla="*/ 520 h 1930"/>
                <a:gd name="T52" fmla="*/ 232 w 2153"/>
                <a:gd name="T53" fmla="*/ 161 h 1930"/>
                <a:gd name="T54" fmla="*/ 0 w 2153"/>
                <a:gd name="T55" fmla="*/ 83 h 1930"/>
                <a:gd name="T56" fmla="*/ 334 w 2153"/>
                <a:gd name="T57" fmla="*/ 179 h 1930"/>
                <a:gd name="T58" fmla="*/ 727 w 2153"/>
                <a:gd name="T59" fmla="*/ 388 h 1930"/>
                <a:gd name="T60" fmla="*/ 953 w 2153"/>
                <a:gd name="T61" fmla="*/ 496 h 1930"/>
                <a:gd name="T62" fmla="*/ 1381 w 2153"/>
                <a:gd name="T63" fmla="*/ 598 h 1930"/>
                <a:gd name="T64" fmla="*/ 1685 w 2153"/>
                <a:gd name="T65" fmla="*/ 753 h 1930"/>
                <a:gd name="T66" fmla="*/ 1453 w 2153"/>
                <a:gd name="T67" fmla="*/ 466 h 1930"/>
                <a:gd name="T68" fmla="*/ 1311 w 2153"/>
                <a:gd name="T69" fmla="*/ 191 h 1930"/>
                <a:gd name="T70" fmla="*/ 1179 w 2153"/>
                <a:gd name="T71" fmla="*/ 0 h 1930"/>
                <a:gd name="T72" fmla="*/ 1369 w 2153"/>
                <a:gd name="T73" fmla="*/ 215 h 1930"/>
                <a:gd name="T74" fmla="*/ 1519 w 2153"/>
                <a:gd name="T75" fmla="*/ 490 h 1930"/>
                <a:gd name="T76" fmla="*/ 1781 w 2153"/>
                <a:gd name="T77" fmla="*/ 813 h 1930"/>
                <a:gd name="T78" fmla="*/ 1882 w 2153"/>
                <a:gd name="T79" fmla="*/ 861 h 1930"/>
                <a:gd name="T80" fmla="*/ 1882 w 2153"/>
                <a:gd name="T81" fmla="*/ 86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216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21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216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216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216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3BD66DE2-3D91-4B7C-8DB3-04DD82D12A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>
    <p:split dir="in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9763" y="1031547"/>
            <a:ext cx="9144000" cy="1899432"/>
          </a:xfrm>
        </p:spPr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ru-RU" sz="36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менеджмента </a:t>
            </a:r>
            <a:r>
              <a:rPr lang="ru-RU" sz="3600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качества </a:t>
            </a:r>
            <a:r>
              <a:rPr lang="ru-RU" sz="36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технического университета </a:t>
            </a:r>
            <a:br>
              <a:rPr lang="ru-RU" sz="36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600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примере </a:t>
            </a:r>
            <a:r>
              <a:rPr lang="ru-RU" sz="36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СПбПУ)</a:t>
            </a:r>
            <a:endParaRPr lang="ru-RU" sz="3600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" pitchFamily="18" charset="-127"/>
            </a:endParaRPr>
          </a:p>
        </p:txBody>
      </p:sp>
      <p:pic>
        <p:nvPicPr>
          <p:cNvPr id="39945" name="Picture 9" descr="m_build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018" y="3037114"/>
            <a:ext cx="4584832" cy="304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450850" y="255588"/>
            <a:ext cx="8453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Санкт-Петербургский государственный политехнический университет</a:t>
            </a:r>
          </a:p>
          <a:p>
            <a:pPr algn="ctr">
              <a:defRPr/>
            </a:pPr>
            <a:endParaRPr lang="ru-RU" sz="800" dirty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3570166" y="6245592"/>
            <a:ext cx="2127505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b="1" dirty="0" smtClean="0">
                <a:solidFill>
                  <a:schemeClr val="accent5">
                    <a:lumMod val="25000"/>
                  </a:schemeClr>
                </a:solidFill>
                <a:latin typeface="Arial" charset="0"/>
                <a:cs typeface="+mn-cs"/>
              </a:rPr>
              <a:t>Сентябрь 2014</a:t>
            </a:r>
            <a:r>
              <a:rPr lang="ru-RU" altLang="ru-RU" sz="2000" dirty="0" smtClean="0">
                <a:solidFill>
                  <a:schemeClr val="accent5">
                    <a:lumMod val="25000"/>
                  </a:schemeClr>
                </a:solidFill>
                <a:latin typeface="Arial" charset="0"/>
                <a:cs typeface="+mn-cs"/>
              </a:rPr>
              <a:t> </a:t>
            </a:r>
            <a:endParaRPr lang="ru-RU" altLang="ru-RU" sz="2000" dirty="0">
              <a:solidFill>
                <a:schemeClr val="accent5">
                  <a:lumMod val="25000"/>
                </a:schemeClr>
              </a:solidFill>
              <a:latin typeface="Arial" charset="0"/>
              <a:cs typeface="+mn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793038" y="6248400"/>
            <a:ext cx="893762" cy="4572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888" y="204186"/>
            <a:ext cx="8631691" cy="737029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4000" dirty="0" smtClean="0">
                <a:solidFill>
                  <a:schemeClr val="accent5">
                    <a:lumMod val="25000"/>
                  </a:schemeClr>
                </a:solidFill>
              </a:rPr>
              <a:t>Актуальность</a:t>
            </a:r>
            <a:endParaRPr lang="ru-RU" sz="4000" b="0" u="sng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2742" y="1119883"/>
            <a:ext cx="9182660" cy="543471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80000"/>
              <a:buBlip>
                <a:blip r:embed="rId3"/>
              </a:buBlip>
              <a:defRPr/>
            </a:pPr>
            <a:r>
              <a:rPr lang="ru-RU" sz="2600" b="1" i="1" dirty="0"/>
              <a:t>Политика государства </a:t>
            </a:r>
            <a:r>
              <a:rPr lang="ru-RU" sz="2600" dirty="0"/>
              <a:t>в сфере образования</a:t>
            </a:r>
          </a:p>
          <a:p>
            <a:pPr>
              <a:spcBef>
                <a:spcPts val="3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80000"/>
              <a:buBlip>
                <a:blip r:embed="rId3"/>
              </a:buBlip>
              <a:defRPr/>
            </a:pPr>
            <a:r>
              <a:rPr lang="ru-RU" sz="2600" dirty="0" smtClean="0"/>
              <a:t>Задача </a:t>
            </a:r>
            <a:r>
              <a:rPr lang="ru-RU" sz="2600" dirty="0"/>
              <a:t>повышения качества </a:t>
            </a:r>
            <a:r>
              <a:rPr lang="ru-RU" sz="2600" dirty="0" smtClean="0"/>
              <a:t>образования, поставленные </a:t>
            </a:r>
            <a:br>
              <a:rPr lang="ru-RU" sz="2600" dirty="0" smtClean="0"/>
            </a:br>
            <a:r>
              <a:rPr lang="ru-RU" sz="2600" dirty="0" smtClean="0"/>
              <a:t>в </a:t>
            </a:r>
            <a:r>
              <a:rPr lang="ru-RU" sz="2600" b="1" i="1" dirty="0"/>
              <a:t>Концепции модернизации российского образования </a:t>
            </a:r>
            <a:endParaRPr lang="ru-RU" sz="2600" dirty="0"/>
          </a:p>
          <a:p>
            <a:pPr>
              <a:spcBef>
                <a:spcPts val="3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80000"/>
              <a:buBlip>
                <a:blip r:embed="rId3"/>
              </a:buBlip>
              <a:defRPr/>
            </a:pPr>
            <a:r>
              <a:rPr lang="ru-RU" sz="2600" b="1" i="1" dirty="0" smtClean="0"/>
              <a:t>Повышение </a:t>
            </a:r>
            <a:r>
              <a:rPr lang="ru-RU" sz="2600" b="1" i="1" dirty="0"/>
              <a:t>уровня требований </a:t>
            </a:r>
            <a:r>
              <a:rPr lang="ru-RU" sz="2600" dirty="0"/>
              <a:t>всех заинтересованных сторон к образовательным услугам</a:t>
            </a:r>
          </a:p>
          <a:p>
            <a:pPr>
              <a:spcBef>
                <a:spcPts val="3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80000"/>
              <a:buBlip>
                <a:blip r:embed="rId3"/>
              </a:buBlip>
              <a:defRPr/>
            </a:pPr>
            <a:r>
              <a:rPr lang="ru-RU" sz="2600" b="1" i="1" dirty="0" smtClean="0"/>
              <a:t>Развитие СМК </a:t>
            </a:r>
            <a:r>
              <a:rPr lang="ru-RU" sz="2600" dirty="0" smtClean="0"/>
              <a:t>включено </a:t>
            </a:r>
            <a:r>
              <a:rPr lang="ru-RU" sz="2600" dirty="0"/>
              <a:t>в федеральные программы: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Инновационная образовательная программа (2007-2008 гг.)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Программа  Национального исследовательского университета (2010–2014 гг.)</a:t>
            </a:r>
          </a:p>
          <a:p>
            <a:pPr lvl="1">
              <a:spcBef>
                <a:spcPts val="0"/>
              </a:spcBef>
              <a:buClr>
                <a:schemeClr val="tx2">
                  <a:lumMod val="75000"/>
                </a:schemeClr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Программа повышения конкурентоспособности вуза </a:t>
            </a:r>
            <a:r>
              <a:rPr lang="ru-RU" sz="2400" dirty="0" smtClean="0"/>
              <a:t>– </a:t>
            </a:r>
            <a:br>
              <a:rPr lang="ru-RU" sz="2400" dirty="0" smtClean="0"/>
            </a:br>
            <a:r>
              <a:rPr lang="ru-RU" sz="2400" dirty="0" smtClean="0"/>
              <a:t>«</a:t>
            </a:r>
            <a:r>
              <a:rPr lang="ru-RU" sz="2400" dirty="0"/>
              <a:t>5-100-2020» (2013–2018 гг</a:t>
            </a:r>
            <a:r>
              <a:rPr lang="ru-RU" sz="2400" dirty="0" smtClean="0"/>
              <a:t>.)</a:t>
            </a:r>
          </a:p>
          <a:p>
            <a:pPr>
              <a:buClr>
                <a:schemeClr val="tx2">
                  <a:lumMod val="75000"/>
                </a:schemeClr>
              </a:buClr>
              <a:buSzPct val="80000"/>
              <a:buBlip>
                <a:blip r:embed="rId3"/>
              </a:buBlip>
              <a:defRPr/>
            </a:pPr>
            <a:endParaRPr lang="ru-RU" sz="2600" dirty="0" smtClean="0"/>
          </a:p>
          <a:p>
            <a:pPr marL="514350" indent="-514350">
              <a:buClr>
                <a:srgbClr val="C00000"/>
              </a:buClr>
              <a:buSzPct val="100000"/>
              <a:buFont typeface="Wingdings" pitchFamily="2" charset="2"/>
              <a:buChar char="v"/>
              <a:defRPr/>
            </a:pPr>
            <a:endParaRPr lang="ru-RU" sz="2800" b="1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491056" y="6553200"/>
            <a:ext cx="2590800" cy="304800"/>
          </a:xfrm>
        </p:spPr>
        <p:txBody>
          <a:bodyPr/>
          <a:lstStyle/>
          <a:p>
            <a:pPr>
              <a:defRPr/>
            </a:pPr>
            <a:fld id="{CB24899E-B916-40E8-AA74-25F1A70FC869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923075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6375"/>
            <a:ext cx="9144000" cy="51435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4000" dirty="0" smtClean="0">
                <a:solidFill>
                  <a:schemeClr val="accent5">
                    <a:lumMod val="25000"/>
                  </a:schemeClr>
                </a:solidFill>
              </a:rPr>
              <a:t>Что такое «качество образования»</a:t>
            </a:r>
            <a:endParaRPr lang="ru-RU" sz="4000" b="0" u="sng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47725"/>
            <a:ext cx="9144000" cy="5614988"/>
          </a:xfrm>
        </p:spPr>
        <p:txBody>
          <a:bodyPr/>
          <a:lstStyle/>
          <a:p>
            <a:pPr marL="180000" indent="342900">
              <a:buNone/>
              <a:defRPr/>
            </a:pPr>
            <a:r>
              <a:rPr lang="ru-RU" b="1" dirty="0"/>
              <a:t>Под качеством образования </a:t>
            </a:r>
            <a:r>
              <a:rPr lang="ru-RU" dirty="0"/>
              <a:t>понимается характеристика системы образования, отражающая </a:t>
            </a:r>
            <a:r>
              <a:rPr lang="ru-RU" b="1" dirty="0"/>
              <a:t>степень соответствия реальных достигаемых результатов образовательной деятельности нормативным требованиям, социальным и личностным </a:t>
            </a:r>
            <a:r>
              <a:rPr lang="ru-RU" b="1" dirty="0" smtClean="0"/>
              <a:t>ожиданиям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(А.И. Субетто).</a:t>
            </a:r>
            <a:endParaRPr lang="ru-RU" dirty="0"/>
          </a:p>
          <a:p>
            <a:pPr marL="0" indent="342900" algn="r">
              <a:buNone/>
              <a:defRPr/>
            </a:pPr>
            <a:r>
              <a:rPr lang="ru-RU" sz="2800" dirty="0" smtClean="0"/>
              <a:t>Понятие </a:t>
            </a:r>
            <a:r>
              <a:rPr lang="ru-RU" sz="2800" dirty="0"/>
              <a:t>«качество образования» </a:t>
            </a:r>
            <a:br>
              <a:rPr lang="ru-RU" sz="2800" dirty="0"/>
            </a:br>
            <a:r>
              <a:rPr lang="ru-RU" sz="2800" b="1" dirty="0"/>
              <a:t>относится и к результату, и к процессу</a:t>
            </a:r>
            <a:r>
              <a:rPr lang="ru-RU" sz="2800" dirty="0"/>
              <a:t>, поскольку понятие «образование» распространяется на образование </a:t>
            </a:r>
            <a:br>
              <a:rPr lang="ru-RU" sz="2800" dirty="0"/>
            </a:br>
            <a:r>
              <a:rPr lang="ru-RU" sz="2800" dirty="0"/>
              <a:t>как результат, и на образование как образовательный процесс, позволяющий получить необходимый результат.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481763"/>
            <a:ext cx="2438400" cy="376237"/>
          </a:xfrm>
        </p:spPr>
        <p:txBody>
          <a:bodyPr/>
          <a:lstStyle/>
          <a:p>
            <a:pPr>
              <a:defRPr/>
            </a:pPr>
            <a:fld id="{AE5DE911-5051-4BA6-A513-73221DC26FC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" y="133350"/>
            <a:ext cx="8978900" cy="558800"/>
          </a:xfrm>
        </p:spPr>
        <p:txBody>
          <a:bodyPr/>
          <a:lstStyle/>
          <a:p>
            <a:pPr algn="r">
              <a:defRPr/>
            </a:pPr>
            <a:r>
              <a:rPr lang="ru-RU" sz="3600" dirty="0" smtClean="0">
                <a:solidFill>
                  <a:schemeClr val="accent5">
                    <a:lumMod val="25000"/>
                  </a:schemeClr>
                </a:solidFill>
              </a:rPr>
              <a:t>Обобщенная карта процессов </a:t>
            </a:r>
            <a:r>
              <a:rPr lang="ru-RU" sz="3200" dirty="0" smtClean="0">
                <a:solidFill>
                  <a:schemeClr val="accent5">
                    <a:lumMod val="25000"/>
                  </a:schemeClr>
                </a:solidFill>
              </a:rPr>
              <a:t>СПбГПУ</a:t>
            </a:r>
          </a:p>
        </p:txBody>
      </p:sp>
      <p:sp>
        <p:nvSpPr>
          <p:cNvPr id="861187" name="Rectangle 3"/>
          <p:cNvSpPr>
            <a:spLocks noChangeArrowheads="1"/>
          </p:cNvSpPr>
          <p:nvPr/>
        </p:nvSpPr>
        <p:spPr bwMode="auto">
          <a:xfrm>
            <a:off x="274638" y="874713"/>
            <a:ext cx="8686800" cy="16891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ru-RU" dirty="0">
              <a:cs typeface="+mn-cs"/>
            </a:endParaRPr>
          </a:p>
        </p:txBody>
      </p:sp>
      <p:sp>
        <p:nvSpPr>
          <p:cNvPr id="861188" name="AutoShape 4"/>
          <p:cNvSpPr>
            <a:spLocks noChangeArrowheads="1"/>
          </p:cNvSpPr>
          <p:nvPr/>
        </p:nvSpPr>
        <p:spPr bwMode="auto">
          <a:xfrm>
            <a:off x="381000" y="1227138"/>
            <a:ext cx="1905000" cy="1333500"/>
          </a:xfrm>
          <a:prstGeom prst="flowChartOffpageConnector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dirty="0">
                <a:solidFill>
                  <a:schemeClr val="tx1"/>
                </a:solidFill>
                <a:cs typeface="+mn-cs"/>
              </a:rPr>
              <a:t>Стратегическое</a:t>
            </a:r>
            <a:br>
              <a:rPr lang="ru-RU" dirty="0">
                <a:solidFill>
                  <a:schemeClr val="tx1"/>
                </a:solidFill>
                <a:cs typeface="+mn-cs"/>
              </a:rPr>
            </a:br>
            <a:r>
              <a:rPr lang="ru-RU" dirty="0">
                <a:solidFill>
                  <a:schemeClr val="tx1"/>
                </a:solidFill>
                <a:cs typeface="+mn-cs"/>
              </a:rPr>
              <a:t>планирование</a:t>
            </a:r>
            <a:br>
              <a:rPr lang="ru-RU" dirty="0">
                <a:solidFill>
                  <a:schemeClr val="tx1"/>
                </a:solidFill>
                <a:cs typeface="+mn-cs"/>
              </a:rPr>
            </a:br>
            <a:r>
              <a:rPr lang="ru-RU" dirty="0">
                <a:solidFill>
                  <a:schemeClr val="tx1"/>
                </a:solidFill>
                <a:cs typeface="+mn-cs"/>
              </a:rPr>
              <a:t>и управление</a:t>
            </a:r>
          </a:p>
        </p:txBody>
      </p:sp>
      <p:sp>
        <p:nvSpPr>
          <p:cNvPr id="861189" name="AutoShape 5"/>
          <p:cNvSpPr>
            <a:spLocks noChangeArrowheads="1"/>
          </p:cNvSpPr>
          <p:nvPr/>
        </p:nvSpPr>
        <p:spPr bwMode="auto">
          <a:xfrm>
            <a:off x="2527300" y="1227138"/>
            <a:ext cx="1905000" cy="1333500"/>
          </a:xfrm>
          <a:prstGeom prst="flowChartOffpageConnector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dirty="0">
                <a:solidFill>
                  <a:schemeClr val="tx1"/>
                </a:solidFill>
                <a:cs typeface="+mn-cs"/>
              </a:rPr>
              <a:t>Работа</a:t>
            </a:r>
            <a:br>
              <a:rPr lang="ru-RU" dirty="0">
                <a:solidFill>
                  <a:schemeClr val="tx1"/>
                </a:solidFill>
                <a:cs typeface="+mn-cs"/>
              </a:rPr>
            </a:br>
            <a:r>
              <a:rPr lang="ru-RU" dirty="0">
                <a:solidFill>
                  <a:schemeClr val="tx1"/>
                </a:solidFill>
                <a:cs typeface="+mn-cs"/>
              </a:rPr>
              <a:t>коллегиальных</a:t>
            </a:r>
            <a:br>
              <a:rPr lang="ru-RU" dirty="0">
                <a:solidFill>
                  <a:schemeClr val="tx1"/>
                </a:solidFill>
                <a:cs typeface="+mn-cs"/>
              </a:rPr>
            </a:br>
            <a:r>
              <a:rPr lang="ru-RU" dirty="0">
                <a:solidFill>
                  <a:schemeClr val="tx1"/>
                </a:solidFill>
                <a:cs typeface="+mn-cs"/>
              </a:rPr>
              <a:t>органов</a:t>
            </a:r>
            <a:br>
              <a:rPr lang="ru-RU" dirty="0">
                <a:solidFill>
                  <a:schemeClr val="tx1"/>
                </a:solidFill>
                <a:cs typeface="+mn-cs"/>
              </a:rPr>
            </a:br>
            <a:r>
              <a:rPr lang="ru-RU" dirty="0">
                <a:solidFill>
                  <a:schemeClr val="tx1"/>
                </a:solidFill>
                <a:cs typeface="+mn-cs"/>
              </a:rPr>
              <a:t>управления</a:t>
            </a:r>
          </a:p>
        </p:txBody>
      </p:sp>
      <p:sp>
        <p:nvSpPr>
          <p:cNvPr id="861190" name="AutoShape 6"/>
          <p:cNvSpPr>
            <a:spLocks noChangeArrowheads="1"/>
          </p:cNvSpPr>
          <p:nvPr/>
        </p:nvSpPr>
        <p:spPr bwMode="auto">
          <a:xfrm>
            <a:off x="4699000" y="1227138"/>
            <a:ext cx="1905000" cy="1333500"/>
          </a:xfrm>
          <a:prstGeom prst="flowChartOffpageConnector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dirty="0">
                <a:solidFill>
                  <a:schemeClr val="tx1"/>
                </a:solidFill>
                <a:cs typeface="+mn-cs"/>
              </a:rPr>
              <a:t>Оперативное</a:t>
            </a:r>
            <a:br>
              <a:rPr lang="ru-RU" dirty="0">
                <a:solidFill>
                  <a:schemeClr val="tx1"/>
                </a:solidFill>
                <a:cs typeface="+mn-cs"/>
              </a:rPr>
            </a:br>
            <a:r>
              <a:rPr lang="ru-RU" dirty="0">
                <a:solidFill>
                  <a:schemeClr val="tx1"/>
                </a:solidFill>
                <a:cs typeface="+mn-cs"/>
              </a:rPr>
              <a:t>управление</a:t>
            </a:r>
            <a:br>
              <a:rPr lang="ru-RU" dirty="0">
                <a:solidFill>
                  <a:schemeClr val="tx1"/>
                </a:solidFill>
                <a:cs typeface="+mn-cs"/>
              </a:rPr>
            </a:br>
            <a:r>
              <a:rPr lang="ru-RU" dirty="0">
                <a:solidFill>
                  <a:schemeClr val="tx1"/>
                </a:solidFill>
                <a:cs typeface="+mn-cs"/>
              </a:rPr>
              <a:t>по направлениям</a:t>
            </a:r>
            <a:br>
              <a:rPr lang="ru-RU" dirty="0">
                <a:solidFill>
                  <a:schemeClr val="tx1"/>
                </a:solidFill>
                <a:cs typeface="+mn-cs"/>
              </a:rPr>
            </a:br>
            <a:r>
              <a:rPr lang="ru-RU" dirty="0">
                <a:solidFill>
                  <a:schemeClr val="tx1"/>
                </a:solidFill>
                <a:cs typeface="+mn-cs"/>
              </a:rPr>
              <a:t>деятельности</a:t>
            </a:r>
          </a:p>
        </p:txBody>
      </p:sp>
      <p:sp>
        <p:nvSpPr>
          <p:cNvPr id="861191" name="AutoShape 7"/>
          <p:cNvSpPr>
            <a:spLocks noChangeArrowheads="1"/>
          </p:cNvSpPr>
          <p:nvPr/>
        </p:nvSpPr>
        <p:spPr bwMode="auto">
          <a:xfrm>
            <a:off x="6845300" y="1227138"/>
            <a:ext cx="1917700" cy="1333500"/>
          </a:xfrm>
          <a:prstGeom prst="flowChartOffpageConnector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dirty="0">
                <a:solidFill>
                  <a:schemeClr val="tx1"/>
                </a:solidFill>
                <a:cs typeface="+mn-cs"/>
              </a:rPr>
              <a:t>Реорганизация</a:t>
            </a:r>
            <a:br>
              <a:rPr lang="ru-RU" dirty="0">
                <a:solidFill>
                  <a:schemeClr val="tx1"/>
                </a:solidFill>
                <a:cs typeface="+mn-cs"/>
              </a:rPr>
            </a:br>
            <a:r>
              <a:rPr lang="ru-RU" dirty="0">
                <a:solidFill>
                  <a:schemeClr val="tx1"/>
                </a:solidFill>
                <a:cs typeface="+mn-cs"/>
              </a:rPr>
              <a:t>процессов и</a:t>
            </a:r>
            <a:br>
              <a:rPr lang="ru-RU" dirty="0">
                <a:solidFill>
                  <a:schemeClr val="tx1"/>
                </a:solidFill>
                <a:cs typeface="+mn-cs"/>
              </a:rPr>
            </a:br>
            <a:r>
              <a:rPr lang="ru-RU" dirty="0">
                <a:solidFill>
                  <a:schemeClr val="tx1"/>
                </a:solidFill>
                <a:cs typeface="+mn-cs"/>
              </a:rPr>
              <a:t>структуры</a:t>
            </a:r>
            <a:br>
              <a:rPr lang="ru-RU" dirty="0">
                <a:solidFill>
                  <a:schemeClr val="tx1"/>
                </a:solidFill>
                <a:cs typeface="+mn-cs"/>
              </a:rPr>
            </a:br>
            <a:r>
              <a:rPr lang="ru-RU" dirty="0">
                <a:solidFill>
                  <a:schemeClr val="tx1"/>
                </a:solidFill>
                <a:cs typeface="+mn-cs"/>
              </a:rPr>
              <a:t>СПбГПУ</a:t>
            </a:r>
          </a:p>
        </p:txBody>
      </p:sp>
      <p:sp>
        <p:nvSpPr>
          <p:cNvPr id="861192" name="AutoShape 8"/>
          <p:cNvSpPr>
            <a:spLocks noChangeArrowheads="1"/>
          </p:cNvSpPr>
          <p:nvPr/>
        </p:nvSpPr>
        <p:spPr bwMode="auto">
          <a:xfrm>
            <a:off x="234950" y="2624138"/>
            <a:ext cx="8674100" cy="635000"/>
          </a:xfrm>
          <a:prstGeom prst="rightArrow">
            <a:avLst>
              <a:gd name="adj1" fmla="val 64500"/>
              <a:gd name="adj2" fmla="val 69502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chemeClr val="accent1">
                  <a:lumMod val="20000"/>
                  <a:lumOff val="80000"/>
                </a:schemeClr>
              </a:gs>
              <a:gs pos="61000">
                <a:srgbClr val="F9FACE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chemeClr val="tx1"/>
                </a:solidFill>
                <a:cs typeface="+mn-cs"/>
              </a:rPr>
              <a:t>Процессы СМК СПбГПУ, требуемые стандартом </a:t>
            </a:r>
            <a:r>
              <a:rPr lang="en-US" b="1" dirty="0">
                <a:solidFill>
                  <a:schemeClr val="tx1"/>
                </a:solidFill>
                <a:cs typeface="+mn-cs"/>
              </a:rPr>
              <a:t>ISO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9001:20</a:t>
            </a:r>
            <a:r>
              <a:rPr lang="ru-RU" b="1" dirty="0" smtClean="0">
                <a:solidFill>
                  <a:schemeClr val="tx1"/>
                </a:solidFill>
                <a:cs typeface="+mn-cs"/>
              </a:rPr>
              <a:t>11 </a:t>
            </a:r>
            <a:endParaRPr lang="ru-RU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61193" name="Rectangle 9"/>
          <p:cNvSpPr>
            <a:spLocks noChangeArrowheads="1"/>
          </p:cNvSpPr>
          <p:nvPr/>
        </p:nvSpPr>
        <p:spPr bwMode="auto">
          <a:xfrm>
            <a:off x="241300" y="3297238"/>
            <a:ext cx="8661400" cy="21336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ru-RU" dirty="0">
              <a:cs typeface="+mn-cs"/>
            </a:endParaRPr>
          </a:p>
        </p:txBody>
      </p:sp>
      <p:sp>
        <p:nvSpPr>
          <p:cNvPr id="861194" name="AutoShape 10"/>
          <p:cNvSpPr>
            <a:spLocks noChangeArrowheads="1"/>
          </p:cNvSpPr>
          <p:nvPr/>
        </p:nvSpPr>
        <p:spPr bwMode="auto">
          <a:xfrm>
            <a:off x="342900" y="4948238"/>
            <a:ext cx="8458200" cy="406400"/>
          </a:xfrm>
          <a:prstGeom prst="rightArrow">
            <a:avLst>
              <a:gd name="adj1" fmla="val 64500"/>
              <a:gd name="adj2" fmla="val 105893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chemeClr val="accent1">
                  <a:lumMod val="20000"/>
                  <a:lumOff val="80000"/>
                </a:schemeClr>
              </a:gs>
              <a:gs pos="61000">
                <a:srgbClr val="F9FACE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dirty="0">
                <a:solidFill>
                  <a:schemeClr val="tx1"/>
                </a:solidFill>
                <a:cs typeface="+mn-cs"/>
              </a:rPr>
              <a:t>Научно-исследовательская, консалтинговая и инновационная деятельность </a:t>
            </a:r>
          </a:p>
        </p:txBody>
      </p:sp>
      <p:sp>
        <p:nvSpPr>
          <p:cNvPr id="861195" name="AutoShape 11"/>
          <p:cNvSpPr>
            <a:spLocks noChangeArrowheads="1"/>
          </p:cNvSpPr>
          <p:nvPr/>
        </p:nvSpPr>
        <p:spPr bwMode="auto">
          <a:xfrm>
            <a:off x="342900" y="4491038"/>
            <a:ext cx="8458200" cy="406400"/>
          </a:xfrm>
          <a:prstGeom prst="rightArrow">
            <a:avLst>
              <a:gd name="adj1" fmla="val 64500"/>
              <a:gd name="adj2" fmla="val 105893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chemeClr val="accent1">
                  <a:lumMod val="20000"/>
                  <a:lumOff val="80000"/>
                </a:schemeClr>
              </a:gs>
              <a:gs pos="61000">
                <a:srgbClr val="F9FACE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dirty="0">
                <a:solidFill>
                  <a:schemeClr val="tx1"/>
                </a:solidFill>
                <a:cs typeface="+mn-cs"/>
              </a:rPr>
              <a:t>Подготовка кадров высшей квалификации (аспирантура, докторантура)</a:t>
            </a:r>
          </a:p>
        </p:txBody>
      </p:sp>
      <p:sp>
        <p:nvSpPr>
          <p:cNvPr id="861196" name="AutoShape 12"/>
          <p:cNvSpPr>
            <a:spLocks noChangeArrowheads="1"/>
          </p:cNvSpPr>
          <p:nvPr/>
        </p:nvSpPr>
        <p:spPr bwMode="auto">
          <a:xfrm>
            <a:off x="342900" y="4033838"/>
            <a:ext cx="8458200" cy="406400"/>
          </a:xfrm>
          <a:prstGeom prst="rightArrow">
            <a:avLst>
              <a:gd name="adj1" fmla="val 64500"/>
              <a:gd name="adj2" fmla="val 105893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chemeClr val="accent1">
                  <a:lumMod val="20000"/>
                  <a:lumOff val="80000"/>
                </a:schemeClr>
              </a:gs>
              <a:gs pos="61000">
                <a:srgbClr val="F9FACE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dirty="0">
                <a:solidFill>
                  <a:schemeClr val="tx1"/>
                </a:solidFill>
                <a:cs typeface="+mn-cs"/>
              </a:rPr>
              <a:t>Основной воспитательно-образовательный процесс (процесс обучения)</a:t>
            </a:r>
          </a:p>
        </p:txBody>
      </p:sp>
      <p:sp>
        <p:nvSpPr>
          <p:cNvPr id="861197" name="AutoShape 13"/>
          <p:cNvSpPr>
            <a:spLocks noChangeArrowheads="1"/>
          </p:cNvSpPr>
          <p:nvPr/>
        </p:nvSpPr>
        <p:spPr bwMode="auto">
          <a:xfrm>
            <a:off x="342900" y="3589338"/>
            <a:ext cx="8458200" cy="406400"/>
          </a:xfrm>
          <a:prstGeom prst="rightArrow">
            <a:avLst>
              <a:gd name="adj1" fmla="val 64500"/>
              <a:gd name="adj2" fmla="val 105893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chemeClr val="accent1">
                  <a:lumMod val="20000"/>
                  <a:lumOff val="80000"/>
                </a:schemeClr>
              </a:gs>
              <a:gs pos="61000">
                <a:srgbClr val="F9FACE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dirty="0">
                <a:solidFill>
                  <a:schemeClr val="tx1"/>
                </a:solidFill>
                <a:cs typeface="+mn-cs"/>
              </a:rPr>
              <a:t>Проектирование и разработка образовательных программ </a:t>
            </a:r>
          </a:p>
        </p:txBody>
      </p:sp>
      <p:sp>
        <p:nvSpPr>
          <p:cNvPr id="861198" name="AutoShape 14"/>
          <p:cNvSpPr>
            <a:spLocks noChangeArrowheads="1"/>
          </p:cNvSpPr>
          <p:nvPr/>
        </p:nvSpPr>
        <p:spPr bwMode="auto">
          <a:xfrm>
            <a:off x="234950" y="5722938"/>
            <a:ext cx="8674100" cy="635000"/>
          </a:xfrm>
          <a:prstGeom prst="rightArrow">
            <a:avLst>
              <a:gd name="adj1" fmla="val 64500"/>
              <a:gd name="adj2" fmla="val 69502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chemeClr val="accent1">
                  <a:lumMod val="20000"/>
                  <a:lumOff val="80000"/>
                </a:schemeClr>
              </a:gs>
              <a:gs pos="61000">
                <a:srgbClr val="F9FACE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dirty="0">
                <a:solidFill>
                  <a:schemeClr val="tx1"/>
                </a:solidFill>
                <a:cs typeface="+mn-cs"/>
              </a:rPr>
              <a:t>Вспомогательные рабочие процессы СПбГПУ (процессы ресурсного обеспечения) </a:t>
            </a:r>
          </a:p>
        </p:txBody>
      </p:sp>
      <p:sp>
        <p:nvSpPr>
          <p:cNvPr id="861199" name="AutoShape 15"/>
          <p:cNvSpPr>
            <a:spLocks noChangeArrowheads="1"/>
          </p:cNvSpPr>
          <p:nvPr/>
        </p:nvSpPr>
        <p:spPr bwMode="auto">
          <a:xfrm>
            <a:off x="4329113" y="5467350"/>
            <a:ext cx="485775" cy="354013"/>
          </a:xfrm>
          <a:prstGeom prst="upArrow">
            <a:avLst>
              <a:gd name="adj1" fmla="val 49676"/>
              <a:gd name="adj2" fmla="val 60986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 dirty="0">
              <a:cs typeface="+mn-cs"/>
            </a:endParaRPr>
          </a:p>
        </p:txBody>
      </p:sp>
      <p:sp>
        <p:nvSpPr>
          <p:cNvPr id="861200" name="AutoShape 16"/>
          <p:cNvSpPr>
            <a:spLocks noChangeArrowheads="1"/>
          </p:cNvSpPr>
          <p:nvPr/>
        </p:nvSpPr>
        <p:spPr bwMode="auto">
          <a:xfrm>
            <a:off x="3008313" y="5467350"/>
            <a:ext cx="485775" cy="354013"/>
          </a:xfrm>
          <a:prstGeom prst="upArrow">
            <a:avLst>
              <a:gd name="adj1" fmla="val 49676"/>
              <a:gd name="adj2" fmla="val 60986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 dirty="0">
              <a:cs typeface="+mn-cs"/>
            </a:endParaRPr>
          </a:p>
        </p:txBody>
      </p:sp>
      <p:sp>
        <p:nvSpPr>
          <p:cNvPr id="861201" name="AutoShape 17"/>
          <p:cNvSpPr>
            <a:spLocks noChangeArrowheads="1"/>
          </p:cNvSpPr>
          <p:nvPr/>
        </p:nvSpPr>
        <p:spPr bwMode="auto">
          <a:xfrm>
            <a:off x="5649913" y="5467350"/>
            <a:ext cx="485775" cy="354013"/>
          </a:xfrm>
          <a:prstGeom prst="upArrow">
            <a:avLst>
              <a:gd name="adj1" fmla="val 49676"/>
              <a:gd name="adj2" fmla="val 60986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 dirty="0">
              <a:cs typeface="+mn-cs"/>
            </a:endParaRPr>
          </a:p>
        </p:txBody>
      </p:sp>
      <p:sp>
        <p:nvSpPr>
          <p:cNvPr id="861202" name="AutoShape 18"/>
          <p:cNvSpPr>
            <a:spLocks noChangeArrowheads="1"/>
          </p:cNvSpPr>
          <p:nvPr/>
        </p:nvSpPr>
        <p:spPr bwMode="auto">
          <a:xfrm>
            <a:off x="6970713" y="5467350"/>
            <a:ext cx="485775" cy="354013"/>
          </a:xfrm>
          <a:prstGeom prst="upArrow">
            <a:avLst>
              <a:gd name="adj1" fmla="val 49676"/>
              <a:gd name="adj2" fmla="val 60986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 dirty="0">
              <a:cs typeface="+mn-cs"/>
            </a:endParaRPr>
          </a:p>
        </p:txBody>
      </p:sp>
      <p:sp>
        <p:nvSpPr>
          <p:cNvPr id="861203" name="AutoShape 19"/>
          <p:cNvSpPr>
            <a:spLocks noChangeArrowheads="1"/>
          </p:cNvSpPr>
          <p:nvPr/>
        </p:nvSpPr>
        <p:spPr bwMode="auto">
          <a:xfrm>
            <a:off x="1687513" y="5467350"/>
            <a:ext cx="485775" cy="354013"/>
          </a:xfrm>
          <a:prstGeom prst="upArrow">
            <a:avLst>
              <a:gd name="adj1" fmla="val 49676"/>
              <a:gd name="adj2" fmla="val 60986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 dirty="0">
              <a:cs typeface="+mn-cs"/>
            </a:endParaRPr>
          </a:p>
        </p:txBody>
      </p:sp>
      <p:sp>
        <p:nvSpPr>
          <p:cNvPr id="20500" name="Rectangle 21"/>
          <p:cNvSpPr>
            <a:spLocks noChangeArrowheads="1"/>
          </p:cNvSpPr>
          <p:nvPr/>
        </p:nvSpPr>
        <p:spPr bwMode="auto">
          <a:xfrm>
            <a:off x="2774950" y="3302000"/>
            <a:ext cx="3813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>
                <a:solidFill>
                  <a:schemeClr val="tx1"/>
                </a:solidFill>
              </a:rPr>
              <a:t>Основные рабочие процессы СПбГПУ</a:t>
            </a:r>
          </a:p>
        </p:txBody>
      </p:sp>
      <p:sp>
        <p:nvSpPr>
          <p:cNvPr id="20501" name="Rectangle 22"/>
          <p:cNvSpPr>
            <a:spLocks noChangeArrowheads="1"/>
          </p:cNvSpPr>
          <p:nvPr/>
        </p:nvSpPr>
        <p:spPr bwMode="auto">
          <a:xfrm>
            <a:off x="2527300" y="874713"/>
            <a:ext cx="3975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>
                <a:solidFill>
                  <a:schemeClr val="tx1"/>
                </a:solidFill>
              </a:rPr>
              <a:t>Процессы общего управления СПбГПУ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7938"/>
            <a:ext cx="2408238" cy="347662"/>
          </a:xfrm>
        </p:spPr>
        <p:txBody>
          <a:bodyPr/>
          <a:lstStyle/>
          <a:p>
            <a:pPr>
              <a:defRPr/>
            </a:pPr>
            <a:fld id="{5AC4FD0C-0878-4D79-844C-E03F2DE8ECF5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92468"/>
            <a:ext cx="8901112" cy="126437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3200" dirty="0" smtClean="0">
                <a:solidFill>
                  <a:schemeClr val="accent5">
                    <a:lumMod val="25000"/>
                  </a:schemeClr>
                </a:solidFill>
              </a:rPr>
              <a:t>Комплексная оценка деятельности  подразделений </a:t>
            </a:r>
            <a:r>
              <a:rPr lang="ru-RU" sz="3200" dirty="0" smtClean="0">
                <a:solidFill>
                  <a:schemeClr val="accent5">
                    <a:lumMod val="25000"/>
                  </a:schemeClr>
                </a:solidFill>
              </a:rPr>
              <a:t>ФГАОУ ВО </a:t>
            </a:r>
            <a:r>
              <a:rPr lang="ru-RU" sz="3200" dirty="0" smtClean="0">
                <a:solidFill>
                  <a:schemeClr val="accent5">
                    <a:lumMod val="25000"/>
                  </a:schemeClr>
                </a:solidFill>
              </a:rPr>
              <a:t>«</a:t>
            </a:r>
            <a:r>
              <a:rPr lang="ru-RU" sz="3200" dirty="0" smtClean="0">
                <a:solidFill>
                  <a:schemeClr val="accent5">
                    <a:lumMod val="25000"/>
                  </a:schemeClr>
                </a:solidFill>
              </a:rPr>
              <a:t>СПбПУ</a:t>
            </a:r>
            <a:r>
              <a:rPr lang="ru-RU" sz="3200" dirty="0" smtClean="0">
                <a:solidFill>
                  <a:schemeClr val="accent5">
                    <a:lumMod val="25000"/>
                  </a:schemeClr>
                </a:solidFill>
              </a:rPr>
              <a:t>» </a:t>
            </a:r>
            <a:endParaRPr lang="ru-RU" sz="2800" b="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047" y="1551398"/>
            <a:ext cx="8804953" cy="5024063"/>
          </a:xfrm>
        </p:spPr>
        <p:txBody>
          <a:bodyPr/>
          <a:lstStyle/>
          <a:p>
            <a:pPr marL="0">
              <a:buNone/>
              <a:defRPr/>
            </a:pPr>
            <a:r>
              <a:rPr lang="ru-RU" sz="2600" dirty="0" smtClean="0"/>
              <a:t>	Для </a:t>
            </a:r>
            <a:r>
              <a:rPr lang="ru-RU" sz="2600" dirty="0"/>
              <a:t>принятия управленческих решений </a:t>
            </a:r>
            <a:r>
              <a:rPr lang="ru-RU" sz="2600" dirty="0" smtClean="0"/>
              <a:t>необходимы методики</a:t>
            </a:r>
            <a:r>
              <a:rPr lang="ru-RU" sz="2600" dirty="0"/>
              <a:t>, позволяющие оценить деятельность структурных подразделений.</a:t>
            </a:r>
          </a:p>
          <a:p>
            <a:pPr marL="0">
              <a:buFont typeface="Wingdings" pitchFamily="2" charset="2"/>
              <a:buNone/>
              <a:defRPr/>
            </a:pPr>
            <a:r>
              <a:rPr lang="ru-RU" sz="2600" b="1" dirty="0" smtClean="0"/>
              <a:t>	Внутренний </a:t>
            </a:r>
            <a:r>
              <a:rPr lang="ru-RU" sz="2600" b="1" dirty="0" smtClean="0"/>
              <a:t>контроль качества деятельности подразделений  ФГБОУ ВПО «СПбГПУ» </a:t>
            </a:r>
            <a:r>
              <a:rPr lang="ru-RU" sz="2600" b="1" dirty="0" smtClean="0"/>
              <a:t>(</a:t>
            </a:r>
            <a:r>
              <a:rPr lang="ru-RU" sz="2600" b="1" dirty="0" smtClean="0"/>
              <a:t>элементы СМК</a:t>
            </a:r>
            <a:r>
              <a:rPr lang="ru-RU" sz="2600" b="1" dirty="0" smtClean="0"/>
              <a:t>) включает:</a:t>
            </a:r>
            <a:endParaRPr lang="ru-RU" sz="2600" b="1" dirty="0" smtClean="0"/>
          </a:p>
          <a:p>
            <a:pPr>
              <a:buClr>
                <a:schemeClr val="tx2">
                  <a:lumMod val="75000"/>
                </a:schemeClr>
              </a:buClr>
              <a:buSzPct val="80000"/>
              <a:buBlip>
                <a:blip r:embed="rId3"/>
              </a:buBlip>
              <a:defRPr/>
            </a:pPr>
            <a:r>
              <a:rPr lang="ru-RU" sz="2600" b="1" i="1" dirty="0" smtClean="0"/>
              <a:t>внутренний рейтинг </a:t>
            </a:r>
            <a:r>
              <a:rPr lang="ru-RU" sz="2600" dirty="0" smtClean="0"/>
              <a:t>институтов </a:t>
            </a:r>
            <a:r>
              <a:rPr lang="ru-RU" sz="2600" dirty="0" smtClean="0"/>
              <a:t>СПбПУ</a:t>
            </a:r>
            <a:r>
              <a:rPr lang="ru-RU" sz="2600" dirty="0" smtClean="0"/>
              <a:t>: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2600" dirty="0" smtClean="0"/>
              <a:t>		</a:t>
            </a:r>
            <a:r>
              <a:rPr lang="ru-RU" sz="2500" dirty="0" smtClean="0"/>
              <a:t>- на основе аддитивной свертки</a:t>
            </a:r>
            <a:r>
              <a:rPr lang="ru-RU" sz="2600" dirty="0" smtClean="0"/>
              <a:t>;</a:t>
            </a:r>
          </a:p>
          <a:p>
            <a:pPr>
              <a:buClr>
                <a:schemeClr val="tx2">
                  <a:lumMod val="75000"/>
                </a:schemeClr>
              </a:buClr>
              <a:buSzPct val="80000"/>
              <a:buBlip>
                <a:blip r:embed="rId3"/>
              </a:buBlip>
              <a:defRPr/>
            </a:pPr>
            <a:r>
              <a:rPr lang="ru-RU" sz="2600" dirty="0" smtClean="0"/>
              <a:t>оценку </a:t>
            </a:r>
            <a:r>
              <a:rPr lang="ru-RU" sz="2600" dirty="0" smtClean="0"/>
              <a:t>деятельности </a:t>
            </a:r>
            <a:r>
              <a:rPr lang="ru-RU" sz="2600" dirty="0"/>
              <a:t>институтов институтов 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b="1" i="1" dirty="0" smtClean="0"/>
              <a:t>по методике паспорта подразделения</a:t>
            </a:r>
            <a:r>
              <a:rPr lang="ru-RU" sz="2600" dirty="0" smtClean="0"/>
              <a:t>: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2600" dirty="0" smtClean="0"/>
              <a:t>		</a:t>
            </a:r>
            <a:r>
              <a:rPr lang="ru-RU" sz="2500" dirty="0" smtClean="0"/>
              <a:t>- на основе анализа иерархий Т.Саати.	</a:t>
            </a:r>
          </a:p>
          <a:p>
            <a:pPr lvl="2"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  <a:defRPr/>
            </a:pPr>
            <a:endParaRPr lang="ru-RU" sz="1800" dirty="0" smtClean="0"/>
          </a:p>
          <a:p>
            <a:pPr marL="514350" indent="-514350">
              <a:buClr>
                <a:srgbClr val="C00000"/>
              </a:buClr>
              <a:buSzPct val="100000"/>
              <a:buFont typeface="Wingdings" pitchFamily="2" charset="2"/>
              <a:buNone/>
              <a:defRPr/>
            </a:pPr>
            <a:endParaRPr lang="ru-RU" sz="2800" b="1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70638"/>
            <a:ext cx="2459038" cy="334962"/>
          </a:xfrm>
        </p:spPr>
        <p:txBody>
          <a:bodyPr/>
          <a:lstStyle/>
          <a:p>
            <a:pPr>
              <a:defRPr/>
            </a:pPr>
            <a:fld id="{4FF8F8D3-C227-4529-8D37-475F513F8BF2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495342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04900"/>
          </a:xfrm>
        </p:spPr>
        <p:txBody>
          <a:bodyPr/>
          <a:lstStyle/>
          <a:p>
            <a:pPr algn="r" eaLnBrk="1" hangingPunct="1"/>
            <a:r>
              <a:rPr lang="ru-RU" altLang="ru-RU" sz="3200" dirty="0" smtClean="0">
                <a:solidFill>
                  <a:schemeClr val="accent5">
                    <a:lumMod val="25000"/>
                  </a:schemeClr>
                </a:solidFill>
              </a:rPr>
              <a:t>Методика внутреннего рейтинга </a:t>
            </a:r>
            <a:r>
              <a:rPr lang="ru-RU" altLang="ru-RU" sz="3200" dirty="0" err="1" smtClean="0">
                <a:solidFill>
                  <a:schemeClr val="accent5">
                    <a:lumMod val="25000"/>
                  </a:schemeClr>
                </a:solidFill>
              </a:rPr>
              <a:t>СПбГПУ</a:t>
            </a:r>
            <a:r>
              <a:rPr lang="ru-RU" altLang="ru-RU" sz="3200" dirty="0" smtClean="0">
                <a:solidFill>
                  <a:schemeClr val="accent5">
                    <a:lumMod val="25000"/>
                  </a:schemeClr>
                </a:solidFill>
              </a:rPr>
              <a:t>. Локальные критерии для институтов</a:t>
            </a:r>
          </a:p>
        </p:txBody>
      </p:sp>
      <p:pic>
        <p:nvPicPr>
          <p:cNvPr id="39939" name="Picture 2" descr="ris 1-5 (red vip 2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71" b="7671"/>
          <a:stretch>
            <a:fillRect/>
          </a:stretch>
        </p:blipFill>
        <p:spPr bwMode="auto">
          <a:xfrm>
            <a:off x="152400" y="1149350"/>
            <a:ext cx="5327650" cy="550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498725" cy="304800"/>
          </a:xfrm>
        </p:spPr>
        <p:txBody>
          <a:bodyPr/>
          <a:lstStyle/>
          <a:p>
            <a:pPr>
              <a:defRPr/>
            </a:pPr>
            <a:fld id="{196E3951-0984-4B68-9397-BAEEAC3DD3A1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5610686" y="1964046"/>
            <a:ext cx="353331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Количество </a:t>
            </a:r>
            <a: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локальных </a:t>
            </a:r>
            <a:b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критериев </a:t>
            </a:r>
            <a:r>
              <a:rPr lang="ru-RU" alt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–   14. </a:t>
            </a:r>
            <a:endParaRPr lang="ru-RU" alt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altLang="ru-RU" sz="8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Исходные данные </a:t>
            </a:r>
            <a:br>
              <a:rPr lang="ru-RU" alt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alt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по критериям распределены </a:t>
            </a:r>
            <a:br>
              <a:rPr lang="ru-RU" alt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alt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на 36 показателей.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64563" cy="747712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3200" dirty="0" smtClean="0">
                <a:solidFill>
                  <a:schemeClr val="accent5">
                    <a:lumMod val="25000"/>
                  </a:schemeClr>
                </a:solidFill>
              </a:rPr>
              <a:t>Структура и состав показателей паспорта подразделения</a:t>
            </a:r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990099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pic>
        <p:nvPicPr>
          <p:cNvPr id="43012" name="Picture 5" descr="ris-32-v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327628"/>
            <a:ext cx="8493125" cy="515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468563" cy="365125"/>
          </a:xfrm>
        </p:spPr>
        <p:txBody>
          <a:bodyPr/>
          <a:lstStyle/>
          <a:p>
            <a:pPr>
              <a:defRPr/>
            </a:pPr>
            <a:fld id="{5C02C703-B424-41B6-BE18-FEAFB7464BB6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0"/>
            <a:ext cx="8564562" cy="538163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3600" dirty="0" smtClean="0">
                <a:solidFill>
                  <a:schemeClr val="accent5">
                    <a:lumMod val="25000"/>
                  </a:schemeClr>
                </a:solidFill>
              </a:rPr>
              <a:t>Результаты</a:t>
            </a:r>
            <a:endParaRPr lang="ru-RU" sz="360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61049"/>
            <a:ext cx="9144000" cy="6814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000" indent="-396000" eaLnBrk="0" hangingPunct="0">
              <a:spcBef>
                <a:spcPct val="20000"/>
              </a:spcBef>
              <a:buClr>
                <a:srgbClr val="FEE1A8">
                  <a:lumMod val="25000"/>
                </a:srgbClr>
              </a:buClr>
              <a:buSzPct val="80000"/>
              <a:buBlip>
                <a:blip r:embed="rId3"/>
              </a:buBlip>
              <a:defRPr/>
            </a:pPr>
            <a:r>
              <a:rPr lang="ru-RU" sz="2400" b="1" i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Для </a:t>
            </a:r>
            <a:r>
              <a:rPr lang="ru-RU" sz="2400" b="1" i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совершенствования </a:t>
            </a:r>
            <a:r>
              <a:rPr lang="ru-RU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системы менеджмента качества </a:t>
            </a: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/>
            </a:r>
            <a:b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</a:b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в СПбПУ </a:t>
            </a:r>
            <a:r>
              <a:rPr lang="ru-RU" sz="2400" b="1" i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разработаны 2 методики</a:t>
            </a: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:</a:t>
            </a:r>
            <a:r>
              <a:rPr lang="ru-RU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/>
            </a:r>
            <a:br>
              <a:rPr lang="ru-RU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</a:br>
            <a:r>
              <a:rPr lang="ru-RU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- </a:t>
            </a: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методика внутреннего </a:t>
            </a:r>
            <a:r>
              <a:rPr lang="ru-RU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рейтинга </a:t>
            </a: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институтов </a:t>
            </a: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</a:rPr>
              <a:t>СПбПУ</a:t>
            </a: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, </a:t>
            </a:r>
            <a:r>
              <a:rPr lang="ru-RU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/>
            </a:r>
            <a:br>
              <a:rPr lang="ru-RU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</a:br>
            <a:r>
              <a:rPr lang="ru-RU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- </a:t>
            </a: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методика формирования паспорта </a:t>
            </a:r>
            <a:r>
              <a:rPr lang="ru-RU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подразделения. </a:t>
            </a:r>
          </a:p>
          <a:p>
            <a:pPr marL="396000" indent="-396000" eaLnBrk="0" hangingPunct="0">
              <a:spcBef>
                <a:spcPct val="20000"/>
              </a:spcBef>
              <a:buClr>
                <a:srgbClr val="FEE1A8">
                  <a:lumMod val="25000"/>
                </a:srgbClr>
              </a:buClr>
              <a:buSzPct val="80000"/>
              <a:buBlip>
                <a:blip r:embed="rId3"/>
              </a:buBlip>
              <a:defRPr/>
            </a:pPr>
            <a:r>
              <a:rPr lang="ru-RU" sz="2400" b="1" i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Проведена </a:t>
            </a:r>
            <a:r>
              <a:rPr lang="ru-RU" sz="2400" b="1" i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апробация методик </a:t>
            </a:r>
            <a:r>
              <a:rPr lang="ru-RU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на </a:t>
            </a: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</a:rPr>
              <a:t>институтах </a:t>
            </a: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СПбПУ </a:t>
            </a:r>
            <a:r>
              <a:rPr lang="ru-RU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и доказано их преимущество для анализа </a:t>
            </a: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показателей.</a:t>
            </a:r>
            <a:endParaRPr lang="ru-RU" sz="2400" kern="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/>
              <a:cs typeface="+mn-cs"/>
            </a:endParaRPr>
          </a:p>
          <a:p>
            <a:pPr marL="396000" indent="-396000" eaLnBrk="0" hangingPunct="0">
              <a:spcBef>
                <a:spcPct val="20000"/>
              </a:spcBef>
              <a:buClr>
                <a:srgbClr val="FEE1A8">
                  <a:lumMod val="25000"/>
                </a:srgbClr>
              </a:buClr>
              <a:buSzPct val="80000"/>
              <a:buBlip>
                <a:blip r:embed="rId3"/>
              </a:buBlip>
              <a:defRPr/>
            </a:pPr>
            <a:r>
              <a:rPr lang="ru-RU" sz="2400" b="1" i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Проведена </a:t>
            </a:r>
            <a:r>
              <a:rPr lang="ru-RU" sz="2400" b="1" i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комплексная оценка деятельности подразделений</a:t>
            </a:r>
            <a:r>
              <a:rPr lang="ru-RU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, отражающая выполнение требований Минобрнауки России и уровень активности </a:t>
            </a:r>
            <a:r>
              <a:rPr lang="ru-RU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</a:rPr>
              <a:t>институтов </a:t>
            </a: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</a:rPr>
              <a:t>СПбПУ</a:t>
            </a: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. </a:t>
            </a:r>
            <a:endParaRPr lang="ru-RU" sz="2400" kern="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/>
              <a:cs typeface="+mn-cs"/>
            </a:endParaRPr>
          </a:p>
          <a:p>
            <a:pPr eaLnBrk="0" hangingPunct="0">
              <a:spcBef>
                <a:spcPct val="20000"/>
              </a:spcBef>
              <a:buClr>
                <a:srgbClr val="FEE1A8">
                  <a:lumMod val="25000"/>
                </a:srgbClr>
              </a:buClr>
              <a:buSzPct val="80000"/>
              <a:defRPr/>
            </a:pP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	Успешно </a:t>
            </a:r>
            <a:r>
              <a:rPr lang="ru-RU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решена задача работы: </a:t>
            </a:r>
            <a:r>
              <a:rPr lang="ru-RU" sz="2400" b="1" i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развитие методов управления качеством в техническом университете </a:t>
            </a: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на </a:t>
            </a:r>
            <a:r>
              <a:rPr lang="ru-RU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основе совершенствования существующих методик и учета </a:t>
            </a: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специфики  учреждений </a:t>
            </a:r>
            <a:r>
              <a:rPr lang="ru-RU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высшего </a:t>
            </a: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образования.</a:t>
            </a:r>
          </a:p>
          <a:p>
            <a:pPr eaLnBrk="0" hangingPunct="0">
              <a:spcBef>
                <a:spcPct val="20000"/>
              </a:spcBef>
              <a:buClr>
                <a:srgbClr val="FEE1A8">
                  <a:lumMod val="25000"/>
                </a:srgbClr>
              </a:buClr>
              <a:buSzPct val="80000"/>
              <a:defRPr/>
            </a:pPr>
            <a:r>
              <a:rPr lang="ru-RU" sz="2400" b="1" i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	Задача </a:t>
            </a:r>
            <a:r>
              <a:rPr lang="ru-RU" sz="2400" b="1" i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на ближайшую перспективу</a:t>
            </a: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: адаптация методики мониторинга эффективности вузов к подразделениям </a:t>
            </a: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СПбПУ</a:t>
            </a:r>
            <a:r>
              <a:rPr lang="ru-RU" sz="2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cs typeface="+mn-cs"/>
              </a:rPr>
              <a:t>.</a:t>
            </a:r>
          </a:p>
          <a:p>
            <a:pPr eaLnBrk="0" hangingPunct="0">
              <a:spcBef>
                <a:spcPct val="20000"/>
              </a:spcBef>
              <a:buClr>
                <a:srgbClr val="FEE1A8">
                  <a:lumMod val="25000"/>
                </a:srgbClr>
              </a:buClr>
              <a:buSzPct val="80000"/>
              <a:defRPr/>
            </a:pPr>
            <a:endParaRPr lang="ru-RU" sz="2400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/>
              <a:cs typeface="+mn-cs"/>
            </a:endParaRPr>
          </a:p>
          <a:p>
            <a:pPr marL="342900" eaLnBrk="0" hangingPunct="0">
              <a:spcBef>
                <a:spcPct val="20000"/>
              </a:spcBef>
              <a:buClr>
                <a:srgbClr val="FEE1A8">
                  <a:lumMod val="25000"/>
                </a:srgbClr>
              </a:buClr>
              <a:buSzPct val="60000"/>
              <a:defRPr/>
            </a:pPr>
            <a:endParaRPr lang="ru-RU" sz="2400" b="1" i="1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/>
              <a:cs typeface="+mn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532563"/>
            <a:ext cx="2590800" cy="325437"/>
          </a:xfrm>
        </p:spPr>
        <p:txBody>
          <a:bodyPr/>
          <a:lstStyle/>
          <a:p>
            <a:pPr>
              <a:defRPr/>
            </a:pPr>
            <a:fld id="{862F0AB3-C1F1-4758-9C89-9722339E613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14770</TotalTime>
  <Words>208</Words>
  <Application>Microsoft Office PowerPoint</Application>
  <PresentationFormat>Экран (4:3)</PresentationFormat>
  <Paragraphs>62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Клен</vt:lpstr>
      <vt:lpstr>Система менеджмента качества технического университета  (на примере СПбПУ)</vt:lpstr>
      <vt:lpstr>Актуальность</vt:lpstr>
      <vt:lpstr>Что такое «качество образования»</vt:lpstr>
      <vt:lpstr>Обобщенная карта процессов СПбГПУ</vt:lpstr>
      <vt:lpstr>Комплексная оценка деятельности  подразделений ФГАОУ ВО «СПбПУ» </vt:lpstr>
      <vt:lpstr>Методика внутреннего рейтинга СПбГПУ. Локальные критерии для институтов</vt:lpstr>
      <vt:lpstr>Структура и состав показателей паспорта подразделения</vt:lpstr>
      <vt:lpstr>Результаты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</dc:creator>
  <cp:lastModifiedBy>Фирсов Андрей Николаевич</cp:lastModifiedBy>
  <cp:revision>1217</cp:revision>
  <cp:lastPrinted>2014-05-31T12:43:35Z</cp:lastPrinted>
  <dcterms:created xsi:type="dcterms:W3CDTF">2003-01-17T08:24:17Z</dcterms:created>
  <dcterms:modified xsi:type="dcterms:W3CDTF">2014-09-16T10:19:18Z</dcterms:modified>
</cp:coreProperties>
</file>