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7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C"/>
    <a:srgbClr val="E4DDDC"/>
    <a:srgbClr val="FFE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83243-E862-4E60-BAE6-D8946CC8FEAA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CA3B0-5073-49B7-AC15-34F7CFF6F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7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AB28-B90B-462A-ADFC-7CCDD0A8EF7D}" type="datetime1">
              <a:rPr lang="ru-RU" smtClean="0"/>
              <a:t>14.09.2014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39FC6-B1D8-403F-83FC-153C121E024A}" type="datetime1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188F2-6CD4-4F72-A3A1-E057F1259A02}" type="datetime1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694D7-015A-41BC-83F5-B04013FE4556}" type="datetime1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FFB45-5297-4102-AB0A-9CF90B7661AD}" type="datetime1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5BB14-AB38-45C3-BD95-420364D7D6D4}" type="datetime1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54FD7-1242-4532-8D58-5F2F95AB3EDF}" type="datetime1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6FA0A-ED6A-48E3-B48A-ACD7D125A88F}" type="datetime1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1DC61-7EF2-411D-B2F8-70BF6559F851}" type="datetime1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63ACD-E4EB-47D8-A474-3A264035650C}" type="datetime1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80CA7-4118-446B-9B8D-D3F29D8A7C0A}" type="datetime1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5C9380-9869-4214-951C-2A4F37C713FA}" type="datetime1">
              <a:rPr lang="ru-RU" smtClean="0"/>
              <a:t>14.09.2014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506239"/>
            <a:ext cx="4104456" cy="8751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Санкт-Петербургский 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политехнический университет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68052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работы:</a:t>
            </a:r>
          </a:p>
          <a:p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СТРАТЕГИЧЕСКОЕ ПЛАНИРОВАНИЕ ИННОВАЦИОННОЙ ДЕЯТЕЛЬНОСТИ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ПРЕДПРИЯТИИ</a:t>
            </a:r>
          </a:p>
          <a:p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	        	О.Н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Чаловская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ИММиТ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каф.ТТС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		               Н.И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Бабкина, к.э.н., доцент, ИЭИ</a:t>
            </a:r>
          </a:p>
          <a:p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PB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679" y="188640"/>
            <a:ext cx="3312368" cy="218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30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особенности стратегического планирования: 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393695" y="5229200"/>
            <a:ext cx="2948748" cy="1444373"/>
            <a:chOff x="1944245" y="3110801"/>
            <a:chExt cx="2948748" cy="2523848"/>
          </a:xfrm>
        </p:grpSpPr>
        <p:sp>
          <p:nvSpPr>
            <p:cNvPr id="22" name="Овал 21"/>
            <p:cNvSpPr/>
            <p:nvPr/>
          </p:nvSpPr>
          <p:spPr>
            <a:xfrm>
              <a:off x="1944245" y="3110801"/>
              <a:ext cx="2948748" cy="2523848"/>
            </a:xfrm>
            <a:prstGeom prst="ellipse">
              <a:avLst/>
            </a:prstGeom>
            <a:solidFill>
              <a:srgbClr val="F1ECF8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Овал 4"/>
            <p:cNvSpPr/>
            <p:nvPr/>
          </p:nvSpPr>
          <p:spPr>
            <a:xfrm>
              <a:off x="2376079" y="3480410"/>
              <a:ext cx="2275796" cy="178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Стратегическое планирование</a:t>
              </a:r>
              <a:endParaRPr lang="ru-RU" sz="24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" name="Стрелка влево 5"/>
          <p:cNvSpPr/>
          <p:nvPr/>
        </p:nvSpPr>
        <p:spPr>
          <a:xfrm rot="20665727">
            <a:off x="4836908" y="4833180"/>
            <a:ext cx="1428550" cy="6372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7" name="Группа 6"/>
          <p:cNvGrpSpPr/>
          <p:nvPr/>
        </p:nvGrpSpPr>
        <p:grpSpPr>
          <a:xfrm>
            <a:off x="5958606" y="3685658"/>
            <a:ext cx="3207140" cy="3246307"/>
            <a:chOff x="5502483" y="1656177"/>
            <a:chExt cx="2929233" cy="282622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502483" y="1950435"/>
              <a:ext cx="2876950" cy="2307015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7"/>
            <p:cNvSpPr/>
            <p:nvPr/>
          </p:nvSpPr>
          <p:spPr>
            <a:xfrm>
              <a:off x="5551396" y="1656177"/>
              <a:ext cx="2880320" cy="282622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/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основная цель стратегического планирования заключается в обеспечении будущей успешной деятельности предприятия.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Стрелка влево 7"/>
          <p:cNvSpPr/>
          <p:nvPr/>
        </p:nvSpPr>
        <p:spPr>
          <a:xfrm rot="15321960">
            <a:off x="2084189" y="3593913"/>
            <a:ext cx="2560259" cy="753593"/>
          </a:xfrm>
          <a:prstGeom prst="leftArrow">
            <a:avLst>
              <a:gd name="adj1" fmla="val 55397"/>
              <a:gd name="adj2" fmla="val 461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9" name="Группа 8"/>
          <p:cNvGrpSpPr/>
          <p:nvPr/>
        </p:nvGrpSpPr>
        <p:grpSpPr>
          <a:xfrm>
            <a:off x="2084223" y="1124744"/>
            <a:ext cx="2631786" cy="2272417"/>
            <a:chOff x="2441420" y="129525"/>
            <a:chExt cx="2304875" cy="1129478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441420" y="129525"/>
              <a:ext cx="2304875" cy="110951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10"/>
            <p:cNvSpPr/>
            <p:nvPr/>
          </p:nvSpPr>
          <p:spPr>
            <a:xfrm>
              <a:off x="2476013" y="147095"/>
              <a:ext cx="2270282" cy="1111908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/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тратегические планы определяют </a:t>
              </a:r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основные направления развития предприятия; </a:t>
              </a:r>
            </a:p>
          </p:txBody>
        </p:sp>
      </p:grpSp>
      <p:sp>
        <p:nvSpPr>
          <p:cNvPr id="10" name="Стрелка влево 9"/>
          <p:cNvSpPr/>
          <p:nvPr/>
        </p:nvSpPr>
        <p:spPr>
          <a:xfrm rot="19001399">
            <a:off x="3876368" y="4004942"/>
            <a:ext cx="2581368" cy="6372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11" name="Группа 10"/>
          <p:cNvGrpSpPr/>
          <p:nvPr/>
        </p:nvGrpSpPr>
        <p:grpSpPr>
          <a:xfrm>
            <a:off x="5004048" y="1041499"/>
            <a:ext cx="3528392" cy="2586001"/>
            <a:chOff x="4512633" y="129562"/>
            <a:chExt cx="2124055" cy="118106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512633" y="129562"/>
              <a:ext cx="2124055" cy="118106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13"/>
            <p:cNvSpPr/>
            <p:nvPr/>
          </p:nvSpPr>
          <p:spPr>
            <a:xfrm>
              <a:off x="4538468" y="169862"/>
              <a:ext cx="2054871" cy="111187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обозначаемые </a:t>
              </a:r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ниши» хозяйственной деятельности в дальнейшем подлежат заполнению средствами оперативного планирования; </a:t>
              </a:r>
              <a:endParaRPr lang="ru-RU" sz="2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Стрелка влево 11"/>
          <p:cNvSpPr/>
          <p:nvPr/>
        </p:nvSpPr>
        <p:spPr>
          <a:xfrm rot="13357659">
            <a:off x="1251401" y="4606098"/>
            <a:ext cx="1695514" cy="6372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grpSp>
        <p:nvGrpSpPr>
          <p:cNvPr id="13" name="Группа 12"/>
          <p:cNvGrpSpPr/>
          <p:nvPr/>
        </p:nvGrpSpPr>
        <p:grpSpPr>
          <a:xfrm>
            <a:off x="611560" y="3627500"/>
            <a:ext cx="2471841" cy="1037049"/>
            <a:chOff x="262112" y="3080587"/>
            <a:chExt cx="2471841" cy="103704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62112" y="3080587"/>
              <a:ext cx="2471841" cy="103704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16"/>
            <p:cNvSpPr/>
            <p:nvPr/>
          </p:nvSpPr>
          <p:spPr>
            <a:xfrm>
              <a:off x="287292" y="3080587"/>
              <a:ext cx="2384979" cy="97630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оно ориентируется </a:t>
              </a:r>
              <a:r>
                <a:rPr lang="ru-RU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 долгосрочную перспективу;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13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980728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стратегического планирования</a:t>
            </a:r>
            <a:endParaRPr lang="ru-RU" sz="33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1350" y="976044"/>
            <a:ext cx="7746064" cy="10081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стратегического планирования 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рассматриваться как комплекс,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состоящий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 нескольких подсистем.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5970" y="976044"/>
            <a:ext cx="7416824" cy="108012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42915" y="3128036"/>
            <a:ext cx="2064989" cy="4308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истему планов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1078" y="3074084"/>
            <a:ext cx="2906693" cy="4308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процесс планирования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3718193"/>
            <a:ext cx="4965270" cy="4308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планированием</a:t>
            </a:r>
            <a:endParaRPr lang="ru-RU" sz="2200" dirty="0"/>
          </a:p>
        </p:txBody>
      </p: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 flipH="1">
            <a:off x="2675410" y="2023550"/>
            <a:ext cx="1368813" cy="11044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803498" y="2023550"/>
            <a:ext cx="2592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полностью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50834" y="4599936"/>
            <a:ext cx="2279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частично включает</a:t>
            </a:r>
            <a:endParaRPr lang="ru-RU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89052" y="5157192"/>
            <a:ext cx="46271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12360" y="5733256"/>
            <a:ext cx="45854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обеспечения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16680" y="6237312"/>
            <a:ext cx="4599536" cy="397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принятия решений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932040" y="2489256"/>
            <a:ext cx="0" cy="1228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0"/>
          </p:cNvCxnSpPr>
          <p:nvPr/>
        </p:nvCxnSpPr>
        <p:spPr>
          <a:xfrm>
            <a:off x="6151078" y="2023550"/>
            <a:ext cx="1453347" cy="1050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335970" y="2056164"/>
            <a:ext cx="0" cy="43796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7" idx="1"/>
          </p:cNvCxnSpPr>
          <p:nvPr/>
        </p:nvCxnSpPr>
        <p:spPr>
          <a:xfrm>
            <a:off x="1335970" y="5341858"/>
            <a:ext cx="5530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331640" y="5877272"/>
            <a:ext cx="5530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331640" y="6453336"/>
            <a:ext cx="5530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4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98072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Целевая программа развития предприятия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674056" cy="576064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Важнейшей составной частью долгосрочных стратегических документов предприятия является комплексная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целевая программа развития, а также целевая программа создания, внедрения инноваций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Целевая </a:t>
            </a:r>
            <a:r>
              <a:rPr lang="ru-RU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является интегрирующим инструментом, в которой во взаимоувязанной форме объединяются цели, задачи, мероприятия, исполнители, ресурсы и сроки реализации.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Целевая программа развития предприятия может включать в свой состав ряд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подпрограмм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например: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внедрения инноваций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переподготовки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повышения квалификации персонала,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организационной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культуры и т.д.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7674056" cy="6552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6380"/>
              </p:ext>
            </p:extLst>
          </p:nvPr>
        </p:nvGraphicFramePr>
        <p:xfrm>
          <a:off x="1259632" y="178236"/>
          <a:ext cx="7632848" cy="64911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32848"/>
              </a:tblGrid>
              <a:tr h="1282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целевой программы </a:t>
                      </a:r>
                      <a:r>
                        <a:rPr lang="ru-RU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создания, внедрения инноваций включаются следующие основные данные: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исполнители программы (предприятия);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6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 выпуска продукции как в целом за плановый период, так и по годам планового периода;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номенклатура и ассортимент продукции;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19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и технический уровень продукции;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1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разработки продукции;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1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цена продукции и др.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15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45423"/>
            <a:ext cx="7746064" cy="589594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Развитость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 стратегического планирования, характер и уровень стратегического планирования в значительной мере предопределяют 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успех рыночной деятельности предприятия.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Бесспорно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что применение пла­новых методов создает существенные предпосылки для развития предприятия.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стратегического планирования обеспечивает руководству предприятия инструмент функциони­рования его на длительную перспективу.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которое служит для определения будущих действий на рынке, помогает обеспечить единство общей цели в рамках всего предприятия.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26333" y="260648"/>
            <a:ext cx="1840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007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7498080" cy="135448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3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исследование системы стратегического планирования создания инноваций на предприятиях.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1700808"/>
            <a:ext cx="7384864" cy="49739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сущность инноваций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и сущность стратегического планирования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этапы процесса стратегического планирования;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стратегического планирования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систему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стратегического планирования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 целевую программу развития предприятия.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54586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Объектом исследования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является предприятие, планирующее осуществление стратегических преобразований за счет внедрения инновационных технологий в различные виды своей деятельности.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Предметом исследования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выступает процесс стратегического планирования инновационной деятельности предприятия.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7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понятия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836712"/>
            <a:ext cx="7384864" cy="583264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Инновация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конечный результат инновационной деятельности, воплощенный в виде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усовершенствованного продукта;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нового или усовершенствованного технологического процесса;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нового или усовершенствованного управленческого процесса;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нового подхода к социальным услугам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деятельность, направленная на реализацию накопленных научно-технических достижений с целью получения новых товаров (услуг) или товаров (услуг) с новыми качествами.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259632" y="836712"/>
            <a:ext cx="7632848" cy="3456384"/>
          </a:xfrm>
          <a:prstGeom prst="flowChartProcess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259632" y="4293096"/>
            <a:ext cx="7632848" cy="2160240"/>
          </a:xfrm>
          <a:prstGeom prst="flowChartProcess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178698"/>
          </a:xfrm>
        </p:spPr>
        <p:txBody>
          <a:bodyPr>
            <a:noAutofit/>
          </a:bodyPr>
          <a:lstStyle/>
          <a:p>
            <a:r>
              <a:rPr lang="ru-RU" sz="24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Инновационная деятельность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производстве и в обслуживании, в обработке и в эксплуатационных процедурах </a:t>
            </a:r>
            <a:r>
              <a:rPr lang="ru-RU" sz="24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успеха любой организации. Какой бы ни была инновация, она определяется потребностями рынка и реализуется через соответствующий инновационный проект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инновационной сферы приобретает особую важность, так как именно в этой сфере происходит превращение научно-технического продукта, базирующегося на результатах фундаментальных и прикладных исследований, в рыночный товар с новыми потребительскими свойствами.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920880" cy="645333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Сущность стратегического планирования</a:t>
            </a:r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Стратегическое планирование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процесс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разработки и поддержания стратегического равновесия между целями и возможностями организации в изменяющихся рыночных условиях.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043608" y="3334680"/>
            <a:ext cx="3312368" cy="27586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стратегического планирования</a:t>
            </a:r>
            <a:endParaRPr lang="ru-RU" sz="2400" b="1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995936" y="2996952"/>
            <a:ext cx="5040560" cy="36004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наиболее перспективные направления деятельности предприятия, обеспечивающие его совершенствование и развитие. </a:t>
            </a:r>
            <a:endParaRPr lang="ru-RU" sz="24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043608" y="1124744"/>
            <a:ext cx="7848872" cy="165618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15416"/>
            <a:ext cx="7920880" cy="676875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Различие между долгосрочным 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стратегическим</a:t>
            </a: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планированием</a:t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971600" y="764704"/>
            <a:ext cx="8064896" cy="3096344"/>
          </a:xfrm>
          <a:prstGeom prst="leftArrow">
            <a:avLst>
              <a:gd name="adj1" fmla="val 82664"/>
              <a:gd name="adj2" fmla="val 339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Ведущий принцип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долгосрочного планирования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разра-ботка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плановых заданий «от достигнутого», часто в рамках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имеющихся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ресурсных возможностей путем простой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экстра-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поляции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причем чем больше наращивали выпуск той или иной продукции, тем было лучше.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Считалось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внешняя среда практически меняться не будет. Акцент делался на анализ внутренних возможностей и ресурсов предприятия. 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1187624" y="3645024"/>
            <a:ext cx="7704856" cy="3168352"/>
          </a:xfrm>
          <a:prstGeom prst="rightArrow">
            <a:avLst>
              <a:gd name="adj1" fmla="val 81521"/>
              <a:gd name="adj2" fmla="val 3941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тратегическое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плановый процесс создания и поддержания стратегического соответствия между целями предприятия, его потенциальными возможностями и шансами на успех рыночной деятельности. В основу разработки стратегических планов берется анализ перспектив развития предприятия при определенных предположениях об изменении внешней среды, в которой оно функционирует. </a:t>
            </a:r>
          </a:p>
        </p:txBody>
      </p:sp>
    </p:spTree>
    <p:extLst>
      <p:ext uri="{BB962C8B-B14F-4D97-AF65-F5344CB8AC3E}">
        <p14:creationId xmlns:p14="http://schemas.microsoft.com/office/powerpoint/2010/main" val="14074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920880" cy="532859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0"/>
            <a:ext cx="7498080" cy="1124744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сновные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разработки стратегического плана: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91077"/>
              </p:ext>
            </p:extLst>
          </p:nvPr>
        </p:nvGraphicFramePr>
        <p:xfrm>
          <a:off x="1259632" y="1196752"/>
          <a:ext cx="7642096" cy="52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048"/>
                <a:gridCol w="7210048"/>
              </a:tblGrid>
              <a:tr h="1714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22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состояния, в котором находится предприятие в настоящее время (определение ключевых факторов окружающей среды, экономических, коммерческих, научно-технических и других тенденций развития предприятия);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4877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kumimoji="0" lang="ru-RU" sz="22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основных целей и задач развития предприятия с точки зрения эффективного использования капитала и обеспечения окупаемости инвестиций;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22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стратегии мобилизации ресурсов предприятия для достижения основных целей и задач его развития;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22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целевых планов и программ как развития предприятия, и его структурных подразделений, так и создания новых товаров (продуктов, услуг).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7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920880" cy="57332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0"/>
            <a:ext cx="7498080" cy="1124744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этапы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 стратегического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планирования: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68855" y="1190399"/>
            <a:ext cx="774106" cy="1864820"/>
            <a:chOff x="1907704" y="1628800"/>
            <a:chExt cx="1080120" cy="18002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907704" y="1628800"/>
              <a:ext cx="914400" cy="914400"/>
            </a:xfrm>
            <a:prstGeom prst="rect">
              <a:avLst/>
            </a:prstGeom>
            <a:solidFill>
              <a:srgbClr val="F0EEEC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 этап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трелка углом вверх 9"/>
            <p:cNvSpPr/>
            <p:nvPr/>
          </p:nvSpPr>
          <p:spPr>
            <a:xfrm rot="5400000">
              <a:off x="2196868" y="2638044"/>
              <a:ext cx="850392" cy="73152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824513" y="126876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стратегически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важных сфер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предприятия;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771248" y="3567916"/>
            <a:ext cx="914400" cy="1917891"/>
            <a:chOff x="1907704" y="1628800"/>
            <a:chExt cx="1080120" cy="18002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907704" y="1628800"/>
              <a:ext cx="914400" cy="914400"/>
            </a:xfrm>
            <a:prstGeom prst="rect">
              <a:avLst/>
            </a:prstGeom>
            <a:solidFill>
              <a:srgbClr val="F0EEEC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этап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углом вверх 15"/>
            <p:cNvSpPr/>
            <p:nvPr/>
          </p:nvSpPr>
          <p:spPr>
            <a:xfrm rot="5400000">
              <a:off x="2196868" y="2638044"/>
              <a:ext cx="850392" cy="73152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20880" y="2782089"/>
            <a:ext cx="5481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отдельных стратегических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областей;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901714" y="2408911"/>
            <a:ext cx="828579" cy="1892622"/>
            <a:chOff x="1907704" y="1628800"/>
            <a:chExt cx="1080120" cy="180020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907704" y="1628800"/>
              <a:ext cx="914400" cy="914400"/>
            </a:xfrm>
            <a:prstGeom prst="rect">
              <a:avLst/>
            </a:prstGeom>
            <a:solidFill>
              <a:srgbClr val="F0EEEC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 этап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трелка углом вверх 19"/>
            <p:cNvSpPr/>
            <p:nvPr/>
          </p:nvSpPr>
          <p:spPr>
            <a:xfrm rot="5400000">
              <a:off x="2196868" y="2638044"/>
              <a:ext cx="850392" cy="73152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740106" y="3501008"/>
            <a:ext cx="52963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разработка общефирменной стратегия на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установленный отрезок времени -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срок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 3 до 10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лет;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21510" y="5954085"/>
            <a:ext cx="733951" cy="846387"/>
          </a:xfrm>
          <a:prstGeom prst="rect">
            <a:avLst/>
          </a:prstGeom>
          <a:solidFill>
            <a:srgbClr val="F0EEE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8858" y="4806022"/>
            <a:ext cx="4527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стратегическое планирование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применительно к уровню отдельной сферы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08858" y="4890072"/>
            <a:ext cx="4475312" cy="934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723748" y="2408911"/>
            <a:ext cx="5609359" cy="961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640992" y="3568420"/>
            <a:ext cx="5343178" cy="983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24513" y="1190399"/>
            <a:ext cx="5609359" cy="947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3685887" y="4797152"/>
            <a:ext cx="774106" cy="1864820"/>
            <a:chOff x="1907704" y="1628800"/>
            <a:chExt cx="1080120" cy="180020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907704" y="1628800"/>
              <a:ext cx="914400" cy="914400"/>
            </a:xfrm>
            <a:prstGeom prst="rect">
              <a:avLst/>
            </a:prstGeom>
            <a:solidFill>
              <a:srgbClr val="F0EEEC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этап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Стрелка углом вверх 30"/>
            <p:cNvSpPr/>
            <p:nvPr/>
          </p:nvSpPr>
          <p:spPr>
            <a:xfrm rot="5400000">
              <a:off x="2196868" y="2638044"/>
              <a:ext cx="850392" cy="73152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364087" y="5954086"/>
            <a:ext cx="3613658" cy="8463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азработка функциональной стратегии.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703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Санкт-Петербургский  политехнический университет </vt:lpstr>
      <vt:lpstr>Цель работы – исследование системы стратегического планирования создания инноваций на предприятиях.</vt:lpstr>
      <vt:lpstr>Объектом исследования является предприятие, планирующее осуществление стратегических преобразований за счет внедрения инновационных технологий в различные виды своей деятельности.   Предметом исследования выступает процесс стратегического планирования инновационной деятельности предприятия. </vt:lpstr>
      <vt:lpstr>Основные понятия</vt:lpstr>
      <vt:lpstr>Инновационная деятельность в производстве и в обслуживании, в обработке и в эксплуатационных процедурах обязательна для успеха любой организации. Какой бы ни была инновация, она определяется потребностями рынка и реализуется через соответствующий инновационный проект.  Развитие инновационной сферы приобретает особую важность, так как именно в этой сфере происходит превращение научно-технического продукта, базирующегося на результатах фундаментальных и прикладных исследований, в рыночный товар с новыми потребительскими свойствами.  </vt:lpstr>
      <vt:lpstr>  Сущность стратегического планирования  Стратегическое планирование – процесс разработки и поддержания стратегического равновесия между целями и возможностями организации в изменяющихся рыночных условиях.             </vt:lpstr>
      <vt:lpstr>Различие между долгосрочным и стратегическим планированием              </vt:lpstr>
      <vt:lpstr>              </vt:lpstr>
      <vt:lpstr>              </vt:lpstr>
      <vt:lpstr>Основные особенности стратегического планирования:  </vt:lpstr>
      <vt:lpstr>Система стратегического планирования</vt:lpstr>
      <vt:lpstr>Целевая программа развития предприятия </vt:lpstr>
      <vt:lpstr>Презентация PowerPoint</vt:lpstr>
      <vt:lpstr> Развитость системы стратегического планирования, характер и уровень стратегического планирования в значительной мере предопределяют успех рыночной деятельности предприятия.   Бесспорно, что применение пла­новых методов создает существенные предпосылки для развития предприятия.   Система стратегического планирования обеспечивает руководству предприятия инструмент функциони­рования его на длительную перспективу.   Планирование, которое служит для определения будущих действий на рынке, помогает обеспечить единство общей цели в рамках всего предприятия.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OlenKa</dc:creator>
  <cp:lastModifiedBy>OlenKa</cp:lastModifiedBy>
  <cp:revision>68</cp:revision>
  <dcterms:created xsi:type="dcterms:W3CDTF">2014-09-10T06:11:39Z</dcterms:created>
  <dcterms:modified xsi:type="dcterms:W3CDTF">2014-09-14T16:02:17Z</dcterms:modified>
</cp:coreProperties>
</file>